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8" r:id="rId9"/>
    <p:sldId id="262" r:id="rId10"/>
    <p:sldId id="264" r:id="rId11"/>
    <p:sldId id="263" r:id="rId12"/>
    <p:sldId id="265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52573567381417"/>
          <c:y val="0.12312007874015839"/>
          <c:w val="0.72588162744999374"/>
          <c:h val="0.67876656042994621"/>
        </c:manualLayout>
      </c:layout>
      <c:area3DChart>
        <c:grouping val="stacke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от инфекционных и паразитарных болезней </c:v>
                </c:pt>
              </c:strCache>
            </c:strRef>
          </c:tx>
          <c:dLbls>
            <c:dLbl>
              <c:idx val="0"/>
              <c:layout>
                <c:manualLayout>
                  <c:x val="9.04568068747173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6142017186797E-3"/>
                  <c:y val="3.9777247414479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1800000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Лист1!$C$5:$J$5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Лист1!$C$6:$J$6</c:f>
              <c:numCache>
                <c:formatCode>General</c:formatCode>
                <c:ptCount val="8"/>
                <c:pt idx="0">
                  <c:v>33.9</c:v>
                </c:pt>
                <c:pt idx="1">
                  <c:v>33</c:v>
                </c:pt>
                <c:pt idx="2">
                  <c:v>30.9</c:v>
                </c:pt>
                <c:pt idx="3">
                  <c:v>29.7</c:v>
                </c:pt>
                <c:pt idx="4">
                  <c:v>27</c:v>
                </c:pt>
                <c:pt idx="5">
                  <c:v>25.1</c:v>
                </c:pt>
                <c:pt idx="6">
                  <c:v>26.4</c:v>
                </c:pt>
                <c:pt idx="7">
                  <c:v>26.4</c:v>
                </c:pt>
              </c:numCache>
            </c:numRef>
          </c:val>
        </c:ser>
        <c:ser>
          <c:idx val="1"/>
          <c:order val="1"/>
          <c:tx>
            <c:strRef>
              <c:f>Лист1!$B$7</c:f>
              <c:strCache>
                <c:ptCount val="1"/>
                <c:pt idx="0">
                  <c:v>от новообразований</c:v>
                </c:pt>
              </c:strCache>
            </c:strRef>
          </c:tx>
          <c:dLbls>
            <c:dLbl>
              <c:idx val="6"/>
              <c:layout>
                <c:manualLayout>
                  <c:x val="2.48756218905472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1800000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Лист1!$C$6:$J$6</c:f>
              <c:numCache>
                <c:formatCode>General</c:formatCode>
                <c:ptCount val="8"/>
                <c:pt idx="0">
                  <c:v>33.9</c:v>
                </c:pt>
                <c:pt idx="1">
                  <c:v>33</c:v>
                </c:pt>
                <c:pt idx="2">
                  <c:v>30.9</c:v>
                </c:pt>
                <c:pt idx="3">
                  <c:v>29.7</c:v>
                </c:pt>
                <c:pt idx="4">
                  <c:v>27</c:v>
                </c:pt>
                <c:pt idx="5">
                  <c:v>25.1</c:v>
                </c:pt>
                <c:pt idx="6">
                  <c:v>26.4</c:v>
                </c:pt>
                <c:pt idx="7">
                  <c:v>26.4</c:v>
                </c:pt>
              </c:numCache>
            </c:numRef>
          </c:cat>
          <c:val>
            <c:numRef>
              <c:f>Лист1!$C$7:$J$7</c:f>
              <c:numCache>
                <c:formatCode>General</c:formatCode>
                <c:ptCount val="8"/>
                <c:pt idx="0">
                  <c:v>236.4</c:v>
                </c:pt>
                <c:pt idx="1">
                  <c:v>239.6</c:v>
                </c:pt>
                <c:pt idx="2">
                  <c:v>248.4</c:v>
                </c:pt>
                <c:pt idx="3">
                  <c:v>246.7</c:v>
                </c:pt>
                <c:pt idx="4">
                  <c:v>237.7</c:v>
                </c:pt>
                <c:pt idx="5">
                  <c:v>246.1</c:v>
                </c:pt>
                <c:pt idx="6">
                  <c:v>251.3</c:v>
                </c:pt>
                <c:pt idx="7">
                  <c:v>250.8</c:v>
                </c:pt>
              </c:numCache>
            </c:numRef>
          </c:val>
        </c:ser>
        <c:ser>
          <c:idx val="2"/>
          <c:order val="2"/>
          <c:tx>
            <c:strRef>
              <c:f>Лист1!$B$8</c:f>
              <c:strCache>
                <c:ptCount val="1"/>
                <c:pt idx="0">
                  <c:v>от болезней системы кровообращения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1800000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Лист1!$C$7:$J$7</c:f>
              <c:numCache>
                <c:formatCode>General</c:formatCode>
                <c:ptCount val="8"/>
                <c:pt idx="0">
                  <c:v>236.4</c:v>
                </c:pt>
                <c:pt idx="1">
                  <c:v>239.6</c:v>
                </c:pt>
                <c:pt idx="2">
                  <c:v>248.4</c:v>
                </c:pt>
                <c:pt idx="3">
                  <c:v>246.7</c:v>
                </c:pt>
                <c:pt idx="4">
                  <c:v>237.7</c:v>
                </c:pt>
                <c:pt idx="5">
                  <c:v>246.1</c:v>
                </c:pt>
                <c:pt idx="6">
                  <c:v>251.3</c:v>
                </c:pt>
                <c:pt idx="7">
                  <c:v>250.8</c:v>
                </c:pt>
              </c:numCache>
            </c:numRef>
          </c:cat>
          <c:val>
            <c:numRef>
              <c:f>Лист1!$C$8:$J$8</c:f>
              <c:numCache>
                <c:formatCode>General</c:formatCode>
                <c:ptCount val="8"/>
                <c:pt idx="0">
                  <c:v>1312.3</c:v>
                </c:pt>
                <c:pt idx="1">
                  <c:v>1257.7</c:v>
                </c:pt>
                <c:pt idx="2">
                  <c:v>1285.3</c:v>
                </c:pt>
                <c:pt idx="3">
                  <c:v>1186.5</c:v>
                </c:pt>
                <c:pt idx="4">
                  <c:v>1169.5</c:v>
                </c:pt>
                <c:pt idx="5">
                  <c:v>1150</c:v>
                </c:pt>
                <c:pt idx="6">
                  <c:v>1030.0999999999999</c:v>
                </c:pt>
                <c:pt idx="7">
                  <c:v>941.8</c:v>
                </c:pt>
              </c:numCache>
            </c:numRef>
          </c:val>
        </c:ser>
        <c:ser>
          <c:idx val="3"/>
          <c:order val="3"/>
          <c:tx>
            <c:strRef>
              <c:f>Лист1!$B$9</c:f>
              <c:strCache>
                <c:ptCount val="1"/>
                <c:pt idx="0">
                  <c:v>от болезней органов дыхания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1800000" anchor="b" anchorCtr="0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Лист1!$C$5:$J$5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Лист1!$C$9:$J$9</c:f>
              <c:numCache>
                <c:formatCode>General</c:formatCode>
                <c:ptCount val="8"/>
                <c:pt idx="0">
                  <c:v>73.099999999999994</c:v>
                </c:pt>
                <c:pt idx="1">
                  <c:v>70.900000000000006</c:v>
                </c:pt>
                <c:pt idx="2">
                  <c:v>65</c:v>
                </c:pt>
                <c:pt idx="3">
                  <c:v>59.7</c:v>
                </c:pt>
                <c:pt idx="4">
                  <c:v>55.2</c:v>
                </c:pt>
                <c:pt idx="5">
                  <c:v>58.4</c:v>
                </c:pt>
                <c:pt idx="6">
                  <c:v>71.8</c:v>
                </c:pt>
                <c:pt idx="7">
                  <c:v>80.8</c:v>
                </c:pt>
              </c:numCache>
            </c:numRef>
          </c:val>
        </c:ser>
        <c:ser>
          <c:idx val="4"/>
          <c:order val="4"/>
          <c:tx>
            <c:strRef>
              <c:f>Лист1!$B$10</c:f>
              <c:strCache>
                <c:ptCount val="1"/>
                <c:pt idx="0">
                  <c:v>от болезней органов пищеварения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Лист1!$C$5:$J$5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Лист1!$C$10:$J$10</c:f>
              <c:numCache>
                <c:formatCode>General</c:formatCode>
                <c:ptCount val="8"/>
                <c:pt idx="0">
                  <c:v>79.900000000000006</c:v>
                </c:pt>
                <c:pt idx="1">
                  <c:v>80.2</c:v>
                </c:pt>
                <c:pt idx="2">
                  <c:v>86.8</c:v>
                </c:pt>
                <c:pt idx="3">
                  <c:v>79.599999999999994</c:v>
                </c:pt>
                <c:pt idx="4">
                  <c:v>80.099999999999994</c:v>
                </c:pt>
                <c:pt idx="5">
                  <c:v>79.900000000000006</c:v>
                </c:pt>
                <c:pt idx="6">
                  <c:v>92.4</c:v>
                </c:pt>
                <c:pt idx="7">
                  <c:v>100.7</c:v>
                </c:pt>
              </c:numCache>
            </c:numRef>
          </c:val>
        </c:ser>
        <c:ser>
          <c:idx val="5"/>
          <c:order val="5"/>
          <c:tx>
            <c:strRef>
              <c:f>Лист1!$B$11</c:f>
              <c:strCache>
                <c:ptCount val="1"/>
                <c:pt idx="0">
                  <c:v>от внешних причин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1800000" anchor="b" anchorCtr="1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Лист1!$C$5:$J$5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Лист1!$C$11:$J$11</c:f>
              <c:numCache>
                <c:formatCode>General</c:formatCode>
                <c:ptCount val="8"/>
                <c:pt idx="0">
                  <c:v>238.3</c:v>
                </c:pt>
                <c:pt idx="1">
                  <c:v>221.7</c:v>
                </c:pt>
                <c:pt idx="2">
                  <c:v>210</c:v>
                </c:pt>
                <c:pt idx="3">
                  <c:v>182.7</c:v>
                </c:pt>
                <c:pt idx="4">
                  <c:v>171</c:v>
                </c:pt>
                <c:pt idx="5">
                  <c:v>163.4</c:v>
                </c:pt>
                <c:pt idx="6">
                  <c:v>170.3</c:v>
                </c:pt>
                <c:pt idx="7">
                  <c:v>152.9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0543624"/>
        <c:axId val="360545192"/>
        <c:axId val="0"/>
      </c:area3DChart>
      <c:catAx>
        <c:axId val="36054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0545192"/>
        <c:crosses val="autoZero"/>
        <c:auto val="1"/>
        <c:lblAlgn val="ctr"/>
        <c:lblOffset val="100"/>
        <c:noMultiLvlLbl val="0"/>
      </c:catAx>
      <c:valAx>
        <c:axId val="360545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b="1">
                    <a:latin typeface="Times New Roman" pitchFamily="18" charset="0"/>
                    <a:cs typeface="Times New Roman" pitchFamily="18" charset="0"/>
                  </a:rPr>
                  <a:t>Число умерших на 100 тыс чел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0543624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1068252959937185"/>
          <c:y val="0.83209265155415324"/>
          <c:w val="0.85231681874662457"/>
          <c:h val="9.5268091488563966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50455-675E-4810-B584-54428EE6E979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5D32C-2653-4863-8F3F-B64DFB689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8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938B59-2ADE-456E-87A8-FD16845AFB12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581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5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6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3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41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55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82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8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33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8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58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EAF88-DD71-4DB0-997A-316F289154AB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F13BA-8F73-46B9-8F79-ABB637F22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6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-69/" TargetMode="External"/><Relationship Id="rId2" Type="http://schemas.openxmlformats.org/officeDocument/2006/relationships/hyperlink" Target="http://www.takzdorov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Акцент </a:t>
            </a:r>
            <a:r>
              <a:rPr lang="ru-RU" b="1" dirty="0">
                <a:solidFill>
                  <a:srgbClr val="FF0000"/>
                </a:solidFill>
              </a:rPr>
              <a:t>на профилактику </a:t>
            </a:r>
            <a:r>
              <a:rPr lang="ru-RU" b="1" dirty="0" smtClean="0">
                <a:solidFill>
                  <a:srgbClr val="FF0000"/>
                </a:solidFill>
              </a:rPr>
              <a:t>          среди </a:t>
            </a:r>
            <a:r>
              <a:rPr lang="ru-RU" b="1" dirty="0">
                <a:solidFill>
                  <a:srgbClr val="FF0000"/>
                </a:solidFill>
              </a:rPr>
              <a:t>лиц высокого </a:t>
            </a:r>
            <a:r>
              <a:rPr lang="ru-RU" b="1" dirty="0" smtClean="0">
                <a:solidFill>
                  <a:srgbClr val="FF0000"/>
                </a:solidFill>
              </a:rPr>
              <a:t>риска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chemeClr val="tx1"/>
                </a:solidFill>
              </a:rPr>
              <a:t>Низова</a:t>
            </a:r>
            <a:r>
              <a:rPr lang="ru-RU" sz="2800" b="1" dirty="0" smtClean="0">
                <a:solidFill>
                  <a:schemeClr val="tx1"/>
                </a:solidFill>
              </a:rPr>
              <a:t> Елена Андреевна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К.м.н., врач Центра медицинской профилактики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403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Решите в пользу пациента!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Особенно измените отношение к этим  пациентам</a:t>
            </a:r>
          </a:p>
          <a:p>
            <a:r>
              <a:rPr lang="ru-RU" b="1" dirty="0" smtClean="0"/>
              <a:t>Поставьте этого человека в более высокую группу риска!</a:t>
            </a:r>
          </a:p>
          <a:p>
            <a:r>
              <a:rPr lang="ru-RU" b="1" dirty="0" smtClean="0"/>
              <a:t>Наши советы и рекомендации должны быть более активными и комплексными</a:t>
            </a:r>
          </a:p>
          <a:p>
            <a:r>
              <a:rPr lang="ru-RU" b="1" dirty="0" smtClean="0"/>
              <a:t>Контроль более тщательным</a:t>
            </a:r>
          </a:p>
          <a:p>
            <a:r>
              <a:rPr lang="ru-RU" b="1" dirty="0" smtClean="0"/>
              <a:t>Поддерживайте ответственное отношение у такого пациента к своему здоровью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69823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Один из путей решения демографических проблем: работа с лицами высокого риска развития ССЗ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По данным диспансеризации взрослого </a:t>
            </a:r>
            <a:r>
              <a:rPr lang="ru-RU" sz="2400" b="1" dirty="0" smtClean="0"/>
              <a:t>населения </a:t>
            </a:r>
            <a:r>
              <a:rPr lang="ru-RU" sz="2400" b="1" dirty="0"/>
              <a:t>II группу здоровья, то есть высокий и очень высокий риск сердечно-сосудистой смерти в ближайшие 10 лет при отсутствии клинических проявлений атеросклероза имеют </a:t>
            </a:r>
            <a:r>
              <a:rPr lang="ru-RU" sz="2400" b="1" dirty="0">
                <a:solidFill>
                  <a:srgbClr val="C00000"/>
                </a:solidFill>
              </a:rPr>
              <a:t>23,1% </a:t>
            </a:r>
            <a:r>
              <a:rPr lang="ru-RU" sz="2400" b="1" dirty="0" smtClean="0">
                <a:solidFill>
                  <a:srgbClr val="C00000"/>
                </a:solidFill>
              </a:rPr>
              <a:t>населения</a:t>
            </a:r>
          </a:p>
          <a:p>
            <a:r>
              <a:rPr lang="ru-RU" sz="2400" b="1" dirty="0" smtClean="0"/>
              <a:t>Более </a:t>
            </a:r>
            <a:r>
              <a:rPr lang="ru-RU" sz="2400" b="1" dirty="0" smtClean="0">
                <a:solidFill>
                  <a:srgbClr val="C00000"/>
                </a:solidFill>
              </a:rPr>
              <a:t>40% мужчин старше 40 лет </a:t>
            </a:r>
            <a:r>
              <a:rPr lang="ru-RU" sz="2400" b="1" dirty="0" smtClean="0"/>
              <a:t>находятся в группе высокого риска (ЭССЕ-РФ)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05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Самое главное: такие пациенты редко обращаются к врачу по поводу высокого риска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 визите человека к врачу по любому другому поводу оцените у него ССР или риск НИЗ</a:t>
            </a:r>
          </a:p>
          <a:p>
            <a:r>
              <a:rPr lang="ru-RU" b="1" dirty="0" smtClean="0"/>
              <a:t>Лишний раз «взгляните» на обратившегося с позиций профилактики НИЗ </a:t>
            </a:r>
          </a:p>
          <a:p>
            <a:r>
              <a:rPr lang="ru-RU" b="1" dirty="0" smtClean="0"/>
              <a:t>Поверьте, прогноз для его жизни во многом зависит не от той причины, с которой он обратился, а от ССР</a:t>
            </a:r>
          </a:p>
          <a:p>
            <a:r>
              <a:rPr lang="ru-RU" b="1" dirty="0" smtClean="0"/>
              <a:t>Используйте эту встречу для кратких рекомендаций по факторной профилактике НИЗ, а последующие – для </a:t>
            </a:r>
            <a:r>
              <a:rPr lang="ru-RU" b="1" dirty="0" err="1" smtClean="0"/>
              <a:t>конроля</a:t>
            </a:r>
            <a:r>
              <a:rPr lang="ru-RU" b="1" dirty="0" smtClean="0"/>
              <a:t> их выполнения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340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Исследования показали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Лица, которые знают свой ССР, более мотивированы на выполнение рекомендаций по изменению поведения</a:t>
            </a:r>
          </a:p>
          <a:p>
            <a:endParaRPr lang="ru-RU" b="1" dirty="0"/>
          </a:p>
          <a:p>
            <a:r>
              <a:rPr lang="ru-RU" b="1" dirty="0" smtClean="0"/>
              <a:t>Шире используйте этот «инструмент» в своей практике!</a:t>
            </a:r>
          </a:p>
          <a:p>
            <a:endParaRPr lang="ru-RU" b="1" dirty="0"/>
          </a:p>
          <a:p>
            <a:r>
              <a:rPr lang="ru-RU" b="1" dirty="0" smtClean="0"/>
              <a:t>Человек (пациент) сам может и должен определить свой ССР (запрос «Оценить сердечно-сосудистый риск») в любой поисковой системе интернета)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1505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…..Но </a:t>
            </a:r>
            <a:r>
              <a:rPr lang="ru-RU" b="1" dirty="0">
                <a:solidFill>
                  <a:srgbClr val="C00000"/>
                </a:solidFill>
              </a:rPr>
              <a:t>самое сложное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Изменить отношение к здоровью именно таких пациентов бывает особенно сложно</a:t>
            </a:r>
          </a:p>
          <a:p>
            <a:pPr marL="0" indent="0" algn="ctr">
              <a:buNone/>
            </a:pPr>
            <a:r>
              <a:rPr lang="ru-RU" sz="3900" b="1" dirty="0" smtClean="0">
                <a:solidFill>
                  <a:srgbClr val="C00000"/>
                </a:solidFill>
              </a:rPr>
              <a:t>(у них как правило, стойкие «нездоровые» привычки)</a:t>
            </a:r>
            <a:endParaRPr lang="ru-RU" sz="3900" b="1" dirty="0">
              <a:solidFill>
                <a:srgbClr val="C00000"/>
              </a:solidFill>
            </a:endParaRPr>
          </a:p>
        </p:txBody>
      </p:sp>
      <p:pic>
        <p:nvPicPr>
          <p:cNvPr id="10" name="Picture 2" descr="Картинки по запросу малоподвижный образ жизни картинк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867" y="2175361"/>
            <a:ext cx="3923223" cy="31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867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Измените поведение с целью снижения суммарного сердечно-сосудистого риска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smtClean="0"/>
          </a:p>
          <a:p>
            <a:r>
              <a:rPr lang="ru-RU" b="1" smtClean="0"/>
              <a:t>Измените </a:t>
            </a:r>
            <a:r>
              <a:rPr lang="ru-RU" b="1" dirty="0" smtClean="0"/>
              <a:t>свое отношение к здоровью</a:t>
            </a:r>
          </a:p>
          <a:p>
            <a:r>
              <a:rPr lang="ru-RU" b="1" dirty="0" smtClean="0"/>
              <a:t>Поверьте в важность отказа от табака, повышения физической активности, нормализации массы тела, снижению уровня холестерина крови и его атерогенных фракций</a:t>
            </a:r>
          </a:p>
          <a:p>
            <a:r>
              <a:rPr lang="ru-RU" b="1" dirty="0" smtClean="0"/>
              <a:t>Начните реализацию плана изменения поведения!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Удачи вам и здоровья!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1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Неинфекционные заболевания (НИЗ) с позиции эпидемиологии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Объединены в одну группу НИЗ: сердечно-сосудистые, онкологические, сахарный диабет, остеопороз, ХОБЛ)</a:t>
            </a:r>
          </a:p>
          <a:p>
            <a:r>
              <a:rPr lang="ru-RU" sz="2400" b="1" dirty="0" smtClean="0"/>
              <a:t>Являются бременем: определяют особенно масштаб преждевременной=предотвратимой смертности</a:t>
            </a:r>
          </a:p>
          <a:p>
            <a:r>
              <a:rPr lang="ru-RU" sz="2400" b="1" dirty="0" smtClean="0"/>
              <a:t>Не имеют причины, но имеют </a:t>
            </a:r>
            <a:r>
              <a:rPr lang="ru-RU" sz="2400" b="1" u="sng" dirty="0" smtClean="0"/>
              <a:t>общие </a:t>
            </a:r>
            <a:r>
              <a:rPr lang="ru-RU" sz="2400" b="1" u="sng" dirty="0" smtClean="0">
                <a:solidFill>
                  <a:srgbClr val="C00000"/>
                </a:solidFill>
              </a:rPr>
              <a:t>факторы риска </a:t>
            </a:r>
            <a:r>
              <a:rPr lang="ru-RU" sz="2400" b="1" dirty="0" smtClean="0"/>
              <a:t>для возникновения и прогрессирования заболевания</a:t>
            </a:r>
          </a:p>
          <a:p>
            <a:r>
              <a:rPr lang="ru-RU" sz="2400" b="1" dirty="0" smtClean="0"/>
              <a:t>Фактор риска (ФР) – социально-биологический фактор, существенно (иногда в несколько раз!) повышающий вероятность (риск, шанс) возникновения НИЗ или его прогрессирования с наступлением неблагоприятных исходов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03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Другие факторы риска </a:t>
            </a:r>
            <a:r>
              <a:rPr lang="ru-RU" b="1" dirty="0" smtClean="0">
                <a:solidFill>
                  <a:srgbClr val="FF0000"/>
                </a:solidFill>
              </a:rPr>
              <a:t>НИЗ (солидная доказательная база)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158" y="4686515"/>
            <a:ext cx="2487346" cy="1658726"/>
          </a:xfrm>
        </p:spPr>
      </p:pic>
      <p:pic>
        <p:nvPicPr>
          <p:cNvPr id="7170" name="Picture 2" descr="Картинки по запросу наследственность картинк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129" y="1730147"/>
            <a:ext cx="20002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ртинки по запросу образование картин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43" y="3144321"/>
            <a:ext cx="1788815" cy="156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Картинки по запросу деньги картинки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379" y="3292949"/>
            <a:ext cx="2000250" cy="131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02572" y="1659972"/>
            <a:ext cx="44577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Наследственность </a:t>
            </a:r>
            <a:r>
              <a:rPr lang="ru-RU" sz="2800" b="1" u="sng" dirty="0" smtClean="0"/>
              <a:t>(семейный анамнез) –</a:t>
            </a:r>
            <a:r>
              <a:rPr lang="ru-RU" sz="2800" b="1" dirty="0" smtClean="0"/>
              <a:t> </a:t>
            </a:r>
            <a:r>
              <a:rPr lang="ru-RU" sz="2800" b="1" dirty="0"/>
              <a:t>преждевременная смерть (до 65 лет) у близких родственников</a:t>
            </a:r>
          </a:p>
          <a:p>
            <a:endParaRPr lang="ru-RU" sz="2800" b="1" dirty="0"/>
          </a:p>
          <a:p>
            <a:r>
              <a:rPr lang="ru-RU" sz="2800" b="1" u="sng" dirty="0"/>
              <a:t>Социально-экономические факторы риска</a:t>
            </a:r>
          </a:p>
          <a:p>
            <a:r>
              <a:rPr lang="ru-RU" sz="2800" b="1" dirty="0"/>
              <a:t>Образование</a:t>
            </a:r>
          </a:p>
          <a:p>
            <a:r>
              <a:rPr lang="ru-RU" sz="2800" b="1" dirty="0"/>
              <a:t>Стабильность дохода</a:t>
            </a:r>
          </a:p>
          <a:p>
            <a:r>
              <a:rPr lang="ru-RU" sz="2800" b="1" dirty="0"/>
              <a:t>Семейный </a:t>
            </a:r>
            <a:r>
              <a:rPr lang="ru-RU" sz="2800" b="1" dirty="0" smtClean="0"/>
              <a:t>статус (и другие)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1188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Чрезвычайно важно: взаимодействие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факторов риска (ФР) НИЗ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Следует учитывать не только величину одного фактора риска, но и сочетание с другими факторами риска у одного человека:                   - - - их следует оценить</a:t>
            </a:r>
          </a:p>
          <a:p>
            <a:pPr marL="0" indent="0">
              <a:buNone/>
            </a:pPr>
            <a:r>
              <a:rPr lang="ru-RU" b="1" dirty="0" smtClean="0"/>
              <a:t>   - по комбинации ФР оценить суммарный сердечно-сосудистый риск</a:t>
            </a:r>
          </a:p>
          <a:p>
            <a:endParaRPr lang="ru-RU" b="1" dirty="0"/>
          </a:p>
          <a:p>
            <a:r>
              <a:rPr lang="ru-RU" b="1" dirty="0" smtClean="0"/>
              <a:t>Прогноз  определяется </a:t>
            </a:r>
            <a:r>
              <a:rPr lang="ru-RU" b="1" u="sng" dirty="0" smtClean="0">
                <a:solidFill>
                  <a:srgbClr val="FF0000"/>
                </a:solidFill>
              </a:rPr>
              <a:t>именно сочетанием факторов риска</a:t>
            </a:r>
          </a:p>
          <a:p>
            <a:endParaRPr lang="ru-RU" b="1" dirty="0" smtClean="0"/>
          </a:p>
          <a:p>
            <a:r>
              <a:rPr lang="ru-RU" b="1" dirty="0" smtClean="0"/>
              <a:t>Это следует использовать  при рекомендациях пациентам                          и здоровым: риск развития НИЗ можно снизить воздействуя на любой из факторов. </a:t>
            </a:r>
          </a:p>
          <a:p>
            <a:r>
              <a:rPr lang="ru-RU" b="1" dirty="0" smtClean="0"/>
              <a:t>Это - дополнительные психологические рычаги для мотивации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99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 взаимодействия факторов риска- таблицы </a:t>
            </a:r>
            <a:r>
              <a:rPr lang="en-US" b="1" dirty="0" smtClean="0">
                <a:solidFill>
                  <a:srgbClr val="FF0000"/>
                </a:solidFill>
              </a:rPr>
              <a:t>SCORE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Позволяют оценить у человека риск развития тяжелых сердечно-сосудистых событий на основе наблюдения за большими группами (когортами) лиц с различной комбинацией факторов риска</a:t>
            </a:r>
          </a:p>
          <a:p>
            <a:r>
              <a:rPr lang="ru-RU" b="1" dirty="0" smtClean="0"/>
              <a:t>Определить свой риск (в %) может каждый человек по имеющейся у него комбинации возраста, пола, уровня АД, общего холестерина и статуса курения.</a:t>
            </a:r>
          </a:p>
          <a:p>
            <a:r>
              <a:rPr lang="ru-RU" b="1" dirty="0" smtClean="0"/>
              <a:t>Калькуляторы риска размещены но многих </a:t>
            </a:r>
            <a:r>
              <a:rPr lang="ru-RU" b="1" dirty="0" err="1" smtClean="0"/>
              <a:t>интернет-ресурсах</a:t>
            </a:r>
            <a:r>
              <a:rPr lang="ru-RU" b="1" dirty="0" smtClean="0"/>
              <a:t>. Для этого достаточно набрать в строке поиска «определить суммарный сердечно-сосудистый риск» (</a:t>
            </a:r>
            <a:r>
              <a:rPr lang="en-US" b="1" dirty="0" smtClean="0">
                <a:hlinkClick r:id="rId2"/>
              </a:rPr>
              <a:t>www.takzdorovo</a:t>
            </a:r>
            <a:r>
              <a:rPr lang="ru-RU" b="1" dirty="0" smtClean="0"/>
              <a:t>, </a:t>
            </a:r>
            <a:r>
              <a:rPr lang="en-US" b="1" dirty="0" smtClean="0">
                <a:hlinkClick r:id="rId3"/>
              </a:rPr>
              <a:t>www.cardio-69</a:t>
            </a:r>
            <a:r>
              <a:rPr lang="ru-RU" b="1" dirty="0" smtClean="0"/>
              <a:t> и других)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74875" y="1150939"/>
            <a:ext cx="8066088" cy="5202237"/>
          </a:xfrm>
          <a:prstGeom prst="rect">
            <a:avLst/>
          </a:prstGeom>
          <a:solidFill>
            <a:srgbClr val="CC0000"/>
          </a:solidFill>
          <a:ln w="31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820988" y="139700"/>
            <a:ext cx="6705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938781" y="476250"/>
            <a:ext cx="8608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75000"/>
              </a:lnSpc>
              <a:defRPr/>
            </a:pP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Таблица риска смерти от ССЗ за 10 лет</a:t>
            </a: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00375" y="146050"/>
            <a:ext cx="6091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900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357814" y="433389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46701" y="425451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5387976" y="5567363"/>
            <a:ext cx="5386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40 лет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5414964" y="3887788"/>
            <a:ext cx="5386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55 лет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5451476" y="3059113"/>
            <a:ext cx="4937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60 лет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5414964" y="2232025"/>
            <a:ext cx="5386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65 лет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584575" y="787401"/>
            <a:ext cx="19304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3689351" y="831851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792788" y="787401"/>
            <a:ext cx="18145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897563" y="831850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 rot="16200000">
            <a:off x="794713" y="3752772"/>
            <a:ext cx="29921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6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Систолическое  АД  (мм рт. ст.)  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736851" y="3197225"/>
            <a:ext cx="93186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736850" y="1730376"/>
            <a:ext cx="10604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6894513" y="1258889"/>
            <a:ext cx="6159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247901" y="3074988"/>
            <a:ext cx="10636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924175" y="3663951"/>
            <a:ext cx="1588" cy="7080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924175" y="2840039"/>
            <a:ext cx="1588" cy="7064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924175" y="2014539"/>
            <a:ext cx="1588" cy="7064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2854325" y="4254501"/>
            <a:ext cx="141288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4"/>
                </a:lnTo>
                <a:lnTo>
                  <a:pt x="104" y="4"/>
                </a:lnTo>
                <a:lnTo>
                  <a:pt x="104" y="14"/>
                </a:lnTo>
                <a:lnTo>
                  <a:pt x="26" y="14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Freeform 25"/>
          <p:cNvSpPr>
            <a:spLocks/>
          </p:cNvSpPr>
          <p:nvPr/>
        </p:nvSpPr>
        <p:spPr bwMode="auto">
          <a:xfrm>
            <a:off x="2854325" y="4076701"/>
            <a:ext cx="141288" cy="30163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10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2854325" y="3900489"/>
            <a:ext cx="141288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2854325" y="3724276"/>
            <a:ext cx="141288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4"/>
                </a:lnTo>
                <a:lnTo>
                  <a:pt x="104" y="4"/>
                </a:lnTo>
                <a:lnTo>
                  <a:pt x="104" y="13"/>
                </a:lnTo>
                <a:lnTo>
                  <a:pt x="26" y="13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2854325" y="3429001"/>
            <a:ext cx="141288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2854325" y="3252789"/>
            <a:ext cx="141288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4"/>
                </a:lnTo>
                <a:lnTo>
                  <a:pt x="104" y="4"/>
                </a:lnTo>
                <a:lnTo>
                  <a:pt x="104" y="13"/>
                </a:lnTo>
                <a:lnTo>
                  <a:pt x="26" y="13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4" name="Freeform 30"/>
          <p:cNvSpPr>
            <a:spLocks/>
          </p:cNvSpPr>
          <p:nvPr/>
        </p:nvSpPr>
        <p:spPr bwMode="auto">
          <a:xfrm>
            <a:off x="2854325" y="3074988"/>
            <a:ext cx="141288" cy="30162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Freeform 31"/>
          <p:cNvSpPr>
            <a:spLocks/>
          </p:cNvSpPr>
          <p:nvPr/>
        </p:nvSpPr>
        <p:spPr bwMode="auto">
          <a:xfrm>
            <a:off x="2854325" y="2898776"/>
            <a:ext cx="141288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4"/>
                </a:lnTo>
                <a:lnTo>
                  <a:pt x="104" y="4"/>
                </a:lnTo>
                <a:lnTo>
                  <a:pt x="104" y="14"/>
                </a:lnTo>
                <a:lnTo>
                  <a:pt x="26" y="14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6" name="Freeform 32"/>
          <p:cNvSpPr>
            <a:spLocks/>
          </p:cNvSpPr>
          <p:nvPr/>
        </p:nvSpPr>
        <p:spPr bwMode="auto">
          <a:xfrm>
            <a:off x="2854325" y="2603501"/>
            <a:ext cx="141288" cy="30163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2854325" y="2427289"/>
            <a:ext cx="141288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4"/>
                </a:lnTo>
                <a:lnTo>
                  <a:pt x="104" y="4"/>
                </a:lnTo>
                <a:lnTo>
                  <a:pt x="104" y="14"/>
                </a:lnTo>
                <a:lnTo>
                  <a:pt x="26" y="14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2854325" y="2249488"/>
            <a:ext cx="141288" cy="30162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10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>
            <a:off x="2854325" y="2073276"/>
            <a:ext cx="141288" cy="30163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2357439" y="5734050"/>
            <a:ext cx="6381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2357439" y="5549900"/>
            <a:ext cx="6381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2357438" y="5373689"/>
            <a:ext cx="55721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2357438" y="5027613"/>
            <a:ext cx="5572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357438" y="4489450"/>
            <a:ext cx="55721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2357438" y="4843463"/>
            <a:ext cx="5572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2357438" y="4667250"/>
            <a:ext cx="5572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2357438" y="3598863"/>
            <a:ext cx="5572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68" name="Rectangle 44"/>
          <p:cNvSpPr>
            <a:spLocks noChangeArrowheads="1"/>
          </p:cNvSpPr>
          <p:nvPr/>
        </p:nvSpPr>
        <p:spPr bwMode="auto">
          <a:xfrm>
            <a:off x="2446339" y="3649664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180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2357438" y="3783013"/>
            <a:ext cx="5572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70" name="Rectangle 46"/>
          <p:cNvSpPr>
            <a:spLocks noChangeArrowheads="1"/>
          </p:cNvSpPr>
          <p:nvPr/>
        </p:nvSpPr>
        <p:spPr bwMode="auto">
          <a:xfrm>
            <a:off x="2446339" y="3825876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160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2357438" y="3959225"/>
            <a:ext cx="55721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72" name="Rectangle 48"/>
          <p:cNvSpPr>
            <a:spLocks noChangeArrowheads="1"/>
          </p:cNvSpPr>
          <p:nvPr/>
        </p:nvSpPr>
        <p:spPr bwMode="auto">
          <a:xfrm>
            <a:off x="2446339" y="4003676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140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2357438" y="4135439"/>
            <a:ext cx="55721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74" name="Rectangle 50"/>
          <p:cNvSpPr>
            <a:spLocks noChangeArrowheads="1"/>
          </p:cNvSpPr>
          <p:nvPr/>
        </p:nvSpPr>
        <p:spPr bwMode="auto">
          <a:xfrm>
            <a:off x="2446339" y="4179889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120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2357438" y="1943100"/>
            <a:ext cx="55721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76" name="Rectangle 52"/>
          <p:cNvSpPr>
            <a:spLocks noChangeArrowheads="1"/>
          </p:cNvSpPr>
          <p:nvPr/>
        </p:nvSpPr>
        <p:spPr bwMode="auto">
          <a:xfrm>
            <a:off x="2446339" y="1998664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180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2357438" y="2781300"/>
            <a:ext cx="5572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78" name="Rectangle 54"/>
          <p:cNvSpPr>
            <a:spLocks noChangeArrowheads="1"/>
          </p:cNvSpPr>
          <p:nvPr/>
        </p:nvSpPr>
        <p:spPr bwMode="auto">
          <a:xfrm>
            <a:off x="2446339" y="2824164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180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2357438" y="2132014"/>
            <a:ext cx="55721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80" name="Rectangle 56"/>
          <p:cNvSpPr>
            <a:spLocks noChangeArrowheads="1"/>
          </p:cNvSpPr>
          <p:nvPr/>
        </p:nvSpPr>
        <p:spPr bwMode="auto">
          <a:xfrm>
            <a:off x="2446339" y="2176464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160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61" name="Rectangle 57"/>
          <p:cNvSpPr>
            <a:spLocks noChangeArrowheads="1"/>
          </p:cNvSpPr>
          <p:nvPr/>
        </p:nvSpPr>
        <p:spPr bwMode="auto">
          <a:xfrm>
            <a:off x="2357438" y="2309813"/>
            <a:ext cx="5572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82" name="Rectangle 58"/>
          <p:cNvSpPr>
            <a:spLocks noChangeArrowheads="1"/>
          </p:cNvSpPr>
          <p:nvPr/>
        </p:nvSpPr>
        <p:spPr bwMode="auto">
          <a:xfrm>
            <a:off x="2446339" y="2352676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140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63" name="Rectangle 59"/>
          <p:cNvSpPr>
            <a:spLocks noChangeArrowheads="1"/>
          </p:cNvSpPr>
          <p:nvPr/>
        </p:nvSpPr>
        <p:spPr bwMode="auto">
          <a:xfrm>
            <a:off x="2357438" y="2486025"/>
            <a:ext cx="55721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84" name="Rectangle 60"/>
          <p:cNvSpPr>
            <a:spLocks noChangeArrowheads="1"/>
          </p:cNvSpPr>
          <p:nvPr/>
        </p:nvSpPr>
        <p:spPr bwMode="auto">
          <a:xfrm>
            <a:off x="2446339" y="2530476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120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485" name="Rectangle 61"/>
          <p:cNvSpPr>
            <a:spLocks noChangeArrowheads="1"/>
          </p:cNvSpPr>
          <p:nvPr/>
        </p:nvSpPr>
        <p:spPr bwMode="auto">
          <a:xfrm>
            <a:off x="2373314" y="3178176"/>
            <a:ext cx="38792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140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486" name="Rectangle 62"/>
          <p:cNvSpPr>
            <a:spLocks noChangeArrowheads="1"/>
          </p:cNvSpPr>
          <p:nvPr/>
        </p:nvSpPr>
        <p:spPr bwMode="auto">
          <a:xfrm>
            <a:off x="2446339" y="3362326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120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67" name="Rectangle 63"/>
          <p:cNvSpPr>
            <a:spLocks noChangeArrowheads="1"/>
          </p:cNvSpPr>
          <p:nvPr/>
        </p:nvSpPr>
        <p:spPr bwMode="auto">
          <a:xfrm>
            <a:off x="2357438" y="2890838"/>
            <a:ext cx="5572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88" name="Rectangle 64"/>
          <p:cNvSpPr>
            <a:spLocks noChangeArrowheads="1"/>
          </p:cNvSpPr>
          <p:nvPr/>
        </p:nvSpPr>
        <p:spPr bwMode="auto">
          <a:xfrm>
            <a:off x="2446339" y="3008314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160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2917825" y="5359401"/>
            <a:ext cx="1588" cy="7080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70" name="Freeform 66"/>
          <p:cNvSpPr>
            <a:spLocks/>
          </p:cNvSpPr>
          <p:nvPr/>
        </p:nvSpPr>
        <p:spPr bwMode="auto">
          <a:xfrm>
            <a:off x="2847976" y="5418138"/>
            <a:ext cx="138113" cy="30162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10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1" name="Freeform 67"/>
          <p:cNvSpPr>
            <a:spLocks/>
          </p:cNvSpPr>
          <p:nvPr/>
        </p:nvSpPr>
        <p:spPr bwMode="auto">
          <a:xfrm>
            <a:off x="2847976" y="5595939"/>
            <a:ext cx="138113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4"/>
                </a:lnTo>
                <a:lnTo>
                  <a:pt x="104" y="4"/>
                </a:lnTo>
                <a:lnTo>
                  <a:pt x="104" y="14"/>
                </a:lnTo>
                <a:lnTo>
                  <a:pt x="26" y="14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2" name="Freeform 68"/>
          <p:cNvSpPr>
            <a:spLocks/>
          </p:cNvSpPr>
          <p:nvPr/>
        </p:nvSpPr>
        <p:spPr bwMode="auto">
          <a:xfrm>
            <a:off x="2847976" y="5772151"/>
            <a:ext cx="138113" cy="30163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3" name="Freeform 69"/>
          <p:cNvSpPr>
            <a:spLocks/>
          </p:cNvSpPr>
          <p:nvPr/>
        </p:nvSpPr>
        <p:spPr bwMode="auto">
          <a:xfrm>
            <a:off x="2847976" y="5948363"/>
            <a:ext cx="138113" cy="30162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10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4" name="Rectangle 70"/>
          <p:cNvSpPr>
            <a:spLocks noChangeArrowheads="1"/>
          </p:cNvSpPr>
          <p:nvPr/>
        </p:nvSpPr>
        <p:spPr bwMode="auto">
          <a:xfrm>
            <a:off x="2473325" y="5838825"/>
            <a:ext cx="42545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495" name="Rectangle 71"/>
          <p:cNvSpPr>
            <a:spLocks noChangeArrowheads="1"/>
          </p:cNvSpPr>
          <p:nvPr/>
        </p:nvSpPr>
        <p:spPr bwMode="auto">
          <a:xfrm>
            <a:off x="2468564" y="5867401"/>
            <a:ext cx="2821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120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496" name="Rectangle 72"/>
          <p:cNvSpPr>
            <a:spLocks noChangeArrowheads="1"/>
          </p:cNvSpPr>
          <p:nvPr/>
        </p:nvSpPr>
        <p:spPr bwMode="auto">
          <a:xfrm>
            <a:off x="2438401" y="5697539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140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497" name="Rectangle 73"/>
          <p:cNvSpPr>
            <a:spLocks noChangeArrowheads="1"/>
          </p:cNvSpPr>
          <p:nvPr/>
        </p:nvSpPr>
        <p:spPr bwMode="auto">
          <a:xfrm>
            <a:off x="2438401" y="5521326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160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498" name="Rectangle 74"/>
          <p:cNvSpPr>
            <a:spLocks noChangeArrowheads="1"/>
          </p:cNvSpPr>
          <p:nvPr/>
        </p:nvSpPr>
        <p:spPr bwMode="auto">
          <a:xfrm>
            <a:off x="2438401" y="5345114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180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>
            <a:off x="2909888" y="4551364"/>
            <a:ext cx="0" cy="6318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80" name="Freeform 76"/>
          <p:cNvSpPr>
            <a:spLocks/>
          </p:cNvSpPr>
          <p:nvPr/>
        </p:nvSpPr>
        <p:spPr bwMode="auto">
          <a:xfrm>
            <a:off x="2840039" y="5103814"/>
            <a:ext cx="141287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4"/>
                </a:lnTo>
                <a:lnTo>
                  <a:pt x="104" y="4"/>
                </a:lnTo>
                <a:lnTo>
                  <a:pt x="104" y="13"/>
                </a:lnTo>
                <a:lnTo>
                  <a:pt x="26" y="13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81" name="Freeform 77"/>
          <p:cNvSpPr>
            <a:spLocks/>
          </p:cNvSpPr>
          <p:nvPr/>
        </p:nvSpPr>
        <p:spPr bwMode="auto">
          <a:xfrm>
            <a:off x="2840039" y="4926013"/>
            <a:ext cx="141287" cy="30162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82" name="Freeform 78"/>
          <p:cNvSpPr>
            <a:spLocks/>
          </p:cNvSpPr>
          <p:nvPr/>
        </p:nvSpPr>
        <p:spPr bwMode="auto">
          <a:xfrm>
            <a:off x="2840039" y="4749801"/>
            <a:ext cx="141287" cy="28575"/>
          </a:xfrm>
          <a:custGeom>
            <a:avLst/>
            <a:gdLst>
              <a:gd name="T0" fmla="*/ 2147483647 w 104"/>
              <a:gd name="T1" fmla="*/ 0 h 18"/>
              <a:gd name="T2" fmla="*/ 2147483647 w 104"/>
              <a:gd name="T3" fmla="*/ 2147483647 h 18"/>
              <a:gd name="T4" fmla="*/ 2147483647 w 104"/>
              <a:gd name="T5" fmla="*/ 2147483647 h 18"/>
              <a:gd name="T6" fmla="*/ 2147483647 w 104"/>
              <a:gd name="T7" fmla="*/ 2147483647 h 18"/>
              <a:gd name="T8" fmla="*/ 2147483647 w 104"/>
              <a:gd name="T9" fmla="*/ 2147483647 h 18"/>
              <a:gd name="T10" fmla="*/ 2147483647 w 104"/>
              <a:gd name="T11" fmla="*/ 2147483647 h 18"/>
              <a:gd name="T12" fmla="*/ 0 w 104"/>
              <a:gd name="T13" fmla="*/ 2147483647 h 18"/>
              <a:gd name="T14" fmla="*/ 2147483647 w 104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8"/>
              <a:gd name="T26" fmla="*/ 104 w 104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8">
                <a:moveTo>
                  <a:pt x="26" y="0"/>
                </a:moveTo>
                <a:lnTo>
                  <a:pt x="26" y="4"/>
                </a:lnTo>
                <a:lnTo>
                  <a:pt x="104" y="4"/>
                </a:lnTo>
                <a:lnTo>
                  <a:pt x="104" y="14"/>
                </a:lnTo>
                <a:lnTo>
                  <a:pt x="26" y="14"/>
                </a:lnTo>
                <a:lnTo>
                  <a:pt x="26" y="18"/>
                </a:lnTo>
                <a:lnTo>
                  <a:pt x="0" y="9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83" name="Freeform 79"/>
          <p:cNvSpPr>
            <a:spLocks/>
          </p:cNvSpPr>
          <p:nvPr/>
        </p:nvSpPr>
        <p:spPr bwMode="auto">
          <a:xfrm>
            <a:off x="2840039" y="4572001"/>
            <a:ext cx="141287" cy="30163"/>
          </a:xfrm>
          <a:custGeom>
            <a:avLst/>
            <a:gdLst>
              <a:gd name="T0" fmla="*/ 2147483647 w 104"/>
              <a:gd name="T1" fmla="*/ 0 h 19"/>
              <a:gd name="T2" fmla="*/ 2147483647 w 104"/>
              <a:gd name="T3" fmla="*/ 2147483647 h 19"/>
              <a:gd name="T4" fmla="*/ 2147483647 w 104"/>
              <a:gd name="T5" fmla="*/ 2147483647 h 19"/>
              <a:gd name="T6" fmla="*/ 2147483647 w 104"/>
              <a:gd name="T7" fmla="*/ 2147483647 h 19"/>
              <a:gd name="T8" fmla="*/ 2147483647 w 104"/>
              <a:gd name="T9" fmla="*/ 2147483647 h 19"/>
              <a:gd name="T10" fmla="*/ 2147483647 w 104"/>
              <a:gd name="T11" fmla="*/ 2147483647 h 19"/>
              <a:gd name="T12" fmla="*/ 0 w 104"/>
              <a:gd name="T13" fmla="*/ 2147483647 h 19"/>
              <a:gd name="T14" fmla="*/ 2147483647 w 104"/>
              <a:gd name="T15" fmla="*/ 0 h 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"/>
              <a:gd name="T25" fmla="*/ 0 h 19"/>
              <a:gd name="T26" fmla="*/ 104 w 104"/>
              <a:gd name="T27" fmla="*/ 19 h 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" h="19">
                <a:moveTo>
                  <a:pt x="26" y="0"/>
                </a:moveTo>
                <a:lnTo>
                  <a:pt x="26" y="5"/>
                </a:lnTo>
                <a:lnTo>
                  <a:pt x="104" y="5"/>
                </a:lnTo>
                <a:lnTo>
                  <a:pt x="104" y="14"/>
                </a:lnTo>
                <a:lnTo>
                  <a:pt x="26" y="14"/>
                </a:lnTo>
                <a:lnTo>
                  <a:pt x="26" y="19"/>
                </a:lnTo>
                <a:lnTo>
                  <a:pt x="0" y="10"/>
                </a:lnTo>
                <a:lnTo>
                  <a:pt x="26" y="0"/>
                </a:lnTo>
                <a:close/>
              </a:path>
            </a:pathLst>
          </a:custGeom>
          <a:solidFill>
            <a:srgbClr val="00CC99"/>
          </a:solidFill>
          <a:ln w="11113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504" name="Rectangle 80"/>
          <p:cNvSpPr>
            <a:spLocks noChangeArrowheads="1"/>
          </p:cNvSpPr>
          <p:nvPr/>
        </p:nvSpPr>
        <p:spPr bwMode="auto">
          <a:xfrm>
            <a:off x="2430464" y="5029201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120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505" name="Rectangle 81"/>
          <p:cNvSpPr>
            <a:spLocks noChangeArrowheads="1"/>
          </p:cNvSpPr>
          <p:nvPr/>
        </p:nvSpPr>
        <p:spPr bwMode="auto">
          <a:xfrm>
            <a:off x="2430464" y="4498976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180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506" name="Rectangle 82"/>
          <p:cNvSpPr>
            <a:spLocks noChangeArrowheads="1"/>
          </p:cNvSpPr>
          <p:nvPr/>
        </p:nvSpPr>
        <p:spPr bwMode="auto">
          <a:xfrm>
            <a:off x="2430464" y="4852989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140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507" name="Rectangle 83"/>
          <p:cNvSpPr>
            <a:spLocks noChangeArrowheads="1"/>
          </p:cNvSpPr>
          <p:nvPr/>
        </p:nvSpPr>
        <p:spPr bwMode="auto">
          <a:xfrm>
            <a:off x="2430464" y="4675189"/>
            <a:ext cx="31739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1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160</a:t>
            </a:r>
            <a:endParaRPr lang="ru-RU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3097213" y="4189414"/>
            <a:ext cx="214312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3311525" y="4189414"/>
            <a:ext cx="211138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0" name="Rectangle 86"/>
          <p:cNvSpPr>
            <a:spLocks noChangeArrowheads="1"/>
          </p:cNvSpPr>
          <p:nvPr/>
        </p:nvSpPr>
        <p:spPr bwMode="auto">
          <a:xfrm>
            <a:off x="3522663" y="4189414"/>
            <a:ext cx="214312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1" name="Rectangle 87"/>
          <p:cNvSpPr>
            <a:spLocks noChangeArrowheads="1"/>
          </p:cNvSpPr>
          <p:nvPr/>
        </p:nvSpPr>
        <p:spPr bwMode="auto">
          <a:xfrm>
            <a:off x="3736976" y="4189414"/>
            <a:ext cx="214313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3951289" y="4189414"/>
            <a:ext cx="211137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3" name="Rectangle 89"/>
          <p:cNvSpPr>
            <a:spLocks noChangeArrowheads="1"/>
          </p:cNvSpPr>
          <p:nvPr/>
        </p:nvSpPr>
        <p:spPr bwMode="auto">
          <a:xfrm>
            <a:off x="3097213" y="4017964"/>
            <a:ext cx="214312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4" name="Rectangle 90"/>
          <p:cNvSpPr>
            <a:spLocks noChangeArrowheads="1"/>
          </p:cNvSpPr>
          <p:nvPr/>
        </p:nvSpPr>
        <p:spPr bwMode="auto">
          <a:xfrm>
            <a:off x="3097213" y="3833814"/>
            <a:ext cx="214312" cy="161925"/>
          </a:xfrm>
          <a:prstGeom prst="rect">
            <a:avLst/>
          </a:prstGeom>
          <a:solidFill>
            <a:srgbClr val="FFFF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5" name="Rectangle 91"/>
          <p:cNvSpPr>
            <a:spLocks noChangeArrowheads="1"/>
          </p:cNvSpPr>
          <p:nvPr/>
        </p:nvSpPr>
        <p:spPr bwMode="auto">
          <a:xfrm>
            <a:off x="3097213" y="3663951"/>
            <a:ext cx="214312" cy="155575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6" name="Rectangle 92"/>
          <p:cNvSpPr>
            <a:spLocks noChangeArrowheads="1"/>
          </p:cNvSpPr>
          <p:nvPr/>
        </p:nvSpPr>
        <p:spPr bwMode="auto">
          <a:xfrm>
            <a:off x="3097213" y="3362326"/>
            <a:ext cx="214312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7" name="Rectangle 93"/>
          <p:cNvSpPr>
            <a:spLocks noChangeArrowheads="1"/>
          </p:cNvSpPr>
          <p:nvPr/>
        </p:nvSpPr>
        <p:spPr bwMode="auto">
          <a:xfrm>
            <a:off x="3311525" y="4017964"/>
            <a:ext cx="211138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8" name="Rectangle 94"/>
          <p:cNvSpPr>
            <a:spLocks noChangeArrowheads="1"/>
          </p:cNvSpPr>
          <p:nvPr/>
        </p:nvSpPr>
        <p:spPr bwMode="auto">
          <a:xfrm>
            <a:off x="3522663" y="4017964"/>
            <a:ext cx="214312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3736976" y="4017964"/>
            <a:ext cx="214313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0" name="Rectangle 96"/>
          <p:cNvSpPr>
            <a:spLocks noChangeArrowheads="1"/>
          </p:cNvSpPr>
          <p:nvPr/>
        </p:nvSpPr>
        <p:spPr bwMode="auto">
          <a:xfrm>
            <a:off x="3951289" y="4017964"/>
            <a:ext cx="211137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1" name="Rectangle 97"/>
          <p:cNvSpPr>
            <a:spLocks noChangeArrowheads="1"/>
          </p:cNvSpPr>
          <p:nvPr/>
        </p:nvSpPr>
        <p:spPr bwMode="auto">
          <a:xfrm>
            <a:off x="3311525" y="3833814"/>
            <a:ext cx="211138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2" name="Rectangle 98"/>
          <p:cNvSpPr>
            <a:spLocks noChangeArrowheads="1"/>
          </p:cNvSpPr>
          <p:nvPr/>
        </p:nvSpPr>
        <p:spPr bwMode="auto">
          <a:xfrm>
            <a:off x="3522663" y="3833814"/>
            <a:ext cx="214312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3" name="Rectangle 99"/>
          <p:cNvSpPr>
            <a:spLocks noChangeArrowheads="1"/>
          </p:cNvSpPr>
          <p:nvPr/>
        </p:nvSpPr>
        <p:spPr bwMode="auto">
          <a:xfrm>
            <a:off x="3736976" y="3833814"/>
            <a:ext cx="214313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4" name="Rectangle 100"/>
          <p:cNvSpPr>
            <a:spLocks noChangeArrowheads="1"/>
          </p:cNvSpPr>
          <p:nvPr/>
        </p:nvSpPr>
        <p:spPr bwMode="auto">
          <a:xfrm>
            <a:off x="3951289" y="3833814"/>
            <a:ext cx="211137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5" name="Rectangle 101"/>
          <p:cNvSpPr>
            <a:spLocks noChangeArrowheads="1"/>
          </p:cNvSpPr>
          <p:nvPr/>
        </p:nvSpPr>
        <p:spPr bwMode="auto">
          <a:xfrm>
            <a:off x="3311525" y="3663951"/>
            <a:ext cx="211138" cy="155575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6" name="Rectangle 102"/>
          <p:cNvSpPr>
            <a:spLocks noChangeArrowheads="1"/>
          </p:cNvSpPr>
          <p:nvPr/>
        </p:nvSpPr>
        <p:spPr bwMode="auto">
          <a:xfrm>
            <a:off x="3522663" y="3663951"/>
            <a:ext cx="214312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7" name="Rectangle 103"/>
          <p:cNvSpPr>
            <a:spLocks noChangeArrowheads="1"/>
          </p:cNvSpPr>
          <p:nvPr/>
        </p:nvSpPr>
        <p:spPr bwMode="auto">
          <a:xfrm>
            <a:off x="3736976" y="3663951"/>
            <a:ext cx="214313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8" name="Rectangle 104"/>
          <p:cNvSpPr>
            <a:spLocks noChangeArrowheads="1"/>
          </p:cNvSpPr>
          <p:nvPr/>
        </p:nvSpPr>
        <p:spPr bwMode="auto">
          <a:xfrm>
            <a:off x="3951289" y="3663951"/>
            <a:ext cx="211137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3311525" y="3362326"/>
            <a:ext cx="211138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0" name="Rectangle 106"/>
          <p:cNvSpPr>
            <a:spLocks noChangeArrowheads="1"/>
          </p:cNvSpPr>
          <p:nvPr/>
        </p:nvSpPr>
        <p:spPr bwMode="auto">
          <a:xfrm>
            <a:off x="3522663" y="3362326"/>
            <a:ext cx="214312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1" name="Rectangle 107"/>
          <p:cNvSpPr>
            <a:spLocks noChangeArrowheads="1"/>
          </p:cNvSpPr>
          <p:nvPr/>
        </p:nvSpPr>
        <p:spPr bwMode="auto">
          <a:xfrm>
            <a:off x="3736976" y="3362326"/>
            <a:ext cx="214313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2" name="Rectangle 108"/>
          <p:cNvSpPr>
            <a:spLocks noChangeArrowheads="1"/>
          </p:cNvSpPr>
          <p:nvPr/>
        </p:nvSpPr>
        <p:spPr bwMode="auto">
          <a:xfrm>
            <a:off x="3951289" y="3362326"/>
            <a:ext cx="211137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3" name="Rectangle 109"/>
          <p:cNvSpPr>
            <a:spLocks noChangeArrowheads="1"/>
          </p:cNvSpPr>
          <p:nvPr/>
        </p:nvSpPr>
        <p:spPr bwMode="auto">
          <a:xfrm>
            <a:off x="3097213" y="3192464"/>
            <a:ext cx="214312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4" name="Rectangle 110"/>
          <p:cNvSpPr>
            <a:spLocks noChangeArrowheads="1"/>
          </p:cNvSpPr>
          <p:nvPr/>
        </p:nvSpPr>
        <p:spPr bwMode="auto">
          <a:xfrm>
            <a:off x="3311525" y="3192464"/>
            <a:ext cx="211138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5" name="Rectangle 111"/>
          <p:cNvSpPr>
            <a:spLocks noChangeArrowheads="1"/>
          </p:cNvSpPr>
          <p:nvPr/>
        </p:nvSpPr>
        <p:spPr bwMode="auto">
          <a:xfrm>
            <a:off x="3522663" y="3192464"/>
            <a:ext cx="214312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3736976" y="3192464"/>
            <a:ext cx="214313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7" name="Rectangle 113"/>
          <p:cNvSpPr>
            <a:spLocks noChangeArrowheads="1"/>
          </p:cNvSpPr>
          <p:nvPr/>
        </p:nvSpPr>
        <p:spPr bwMode="auto">
          <a:xfrm>
            <a:off x="3951289" y="3192464"/>
            <a:ext cx="211137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8" name="Rectangle 114"/>
          <p:cNvSpPr>
            <a:spLocks noChangeArrowheads="1"/>
          </p:cNvSpPr>
          <p:nvPr/>
        </p:nvSpPr>
        <p:spPr bwMode="auto">
          <a:xfrm>
            <a:off x="3097213" y="3016250"/>
            <a:ext cx="214312" cy="153988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19" name="Rectangle 115"/>
          <p:cNvSpPr>
            <a:spLocks noChangeArrowheads="1"/>
          </p:cNvSpPr>
          <p:nvPr/>
        </p:nvSpPr>
        <p:spPr bwMode="auto">
          <a:xfrm>
            <a:off x="3311525" y="3016250"/>
            <a:ext cx="211138" cy="153988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0" name="Rectangle 116"/>
          <p:cNvSpPr>
            <a:spLocks noChangeArrowheads="1"/>
          </p:cNvSpPr>
          <p:nvPr/>
        </p:nvSpPr>
        <p:spPr bwMode="auto">
          <a:xfrm>
            <a:off x="3522663" y="3016250"/>
            <a:ext cx="214312" cy="153988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1" name="Rectangle 117"/>
          <p:cNvSpPr>
            <a:spLocks noChangeArrowheads="1"/>
          </p:cNvSpPr>
          <p:nvPr/>
        </p:nvSpPr>
        <p:spPr bwMode="auto">
          <a:xfrm>
            <a:off x="3736976" y="3016250"/>
            <a:ext cx="214313" cy="153988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2" name="Rectangle 118"/>
          <p:cNvSpPr>
            <a:spLocks noChangeArrowheads="1"/>
          </p:cNvSpPr>
          <p:nvPr/>
        </p:nvSpPr>
        <p:spPr bwMode="auto">
          <a:xfrm>
            <a:off x="3951289" y="3016250"/>
            <a:ext cx="211137" cy="153988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3" name="Rectangle 119"/>
          <p:cNvSpPr>
            <a:spLocks noChangeArrowheads="1"/>
          </p:cNvSpPr>
          <p:nvPr/>
        </p:nvSpPr>
        <p:spPr bwMode="auto">
          <a:xfrm>
            <a:off x="3097213" y="2840039"/>
            <a:ext cx="214312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4" name="Rectangle 120"/>
          <p:cNvSpPr>
            <a:spLocks noChangeArrowheads="1"/>
          </p:cNvSpPr>
          <p:nvPr/>
        </p:nvSpPr>
        <p:spPr bwMode="auto">
          <a:xfrm>
            <a:off x="3311525" y="2840039"/>
            <a:ext cx="211138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5" name="Rectangle 121"/>
          <p:cNvSpPr>
            <a:spLocks noChangeArrowheads="1"/>
          </p:cNvSpPr>
          <p:nvPr/>
        </p:nvSpPr>
        <p:spPr bwMode="auto">
          <a:xfrm>
            <a:off x="3522663" y="2840039"/>
            <a:ext cx="214312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6" name="Rectangle 122"/>
          <p:cNvSpPr>
            <a:spLocks noChangeArrowheads="1"/>
          </p:cNvSpPr>
          <p:nvPr/>
        </p:nvSpPr>
        <p:spPr bwMode="auto">
          <a:xfrm>
            <a:off x="3736976" y="2840039"/>
            <a:ext cx="214313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7" name="Rectangle 123"/>
          <p:cNvSpPr>
            <a:spLocks noChangeArrowheads="1"/>
          </p:cNvSpPr>
          <p:nvPr/>
        </p:nvSpPr>
        <p:spPr bwMode="auto">
          <a:xfrm>
            <a:off x="3951289" y="2840039"/>
            <a:ext cx="211137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8" name="Rectangle 124"/>
          <p:cNvSpPr>
            <a:spLocks noChangeArrowheads="1"/>
          </p:cNvSpPr>
          <p:nvPr/>
        </p:nvSpPr>
        <p:spPr bwMode="auto">
          <a:xfrm>
            <a:off x="3097213" y="2544764"/>
            <a:ext cx="214312" cy="153987"/>
          </a:xfrm>
          <a:prstGeom prst="rect">
            <a:avLst/>
          </a:prstGeom>
          <a:solidFill>
            <a:srgbClr val="FF99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29" name="Rectangle 125"/>
          <p:cNvSpPr>
            <a:spLocks noChangeArrowheads="1"/>
          </p:cNvSpPr>
          <p:nvPr/>
        </p:nvSpPr>
        <p:spPr bwMode="auto">
          <a:xfrm>
            <a:off x="3311525" y="2544764"/>
            <a:ext cx="211138" cy="153987"/>
          </a:xfrm>
          <a:prstGeom prst="rect">
            <a:avLst/>
          </a:prstGeom>
          <a:solidFill>
            <a:srgbClr val="FF99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0" name="Rectangle 126"/>
          <p:cNvSpPr>
            <a:spLocks noChangeArrowheads="1"/>
          </p:cNvSpPr>
          <p:nvPr/>
        </p:nvSpPr>
        <p:spPr bwMode="auto">
          <a:xfrm>
            <a:off x="3522663" y="2544764"/>
            <a:ext cx="214312" cy="153987"/>
          </a:xfrm>
          <a:prstGeom prst="rect">
            <a:avLst/>
          </a:prstGeom>
          <a:solidFill>
            <a:srgbClr val="EC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1" name="Rectangle 127"/>
          <p:cNvSpPr>
            <a:spLocks noChangeArrowheads="1"/>
          </p:cNvSpPr>
          <p:nvPr/>
        </p:nvSpPr>
        <p:spPr bwMode="auto">
          <a:xfrm>
            <a:off x="3736976" y="2544764"/>
            <a:ext cx="214313" cy="153987"/>
          </a:xfrm>
          <a:prstGeom prst="rect">
            <a:avLst/>
          </a:prstGeom>
          <a:solidFill>
            <a:srgbClr val="EC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2" name="Rectangle 128"/>
          <p:cNvSpPr>
            <a:spLocks noChangeArrowheads="1"/>
          </p:cNvSpPr>
          <p:nvPr/>
        </p:nvSpPr>
        <p:spPr bwMode="auto">
          <a:xfrm>
            <a:off x="3951289" y="2544764"/>
            <a:ext cx="211137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3" name="Rectangle 129"/>
          <p:cNvSpPr>
            <a:spLocks noChangeArrowheads="1"/>
          </p:cNvSpPr>
          <p:nvPr/>
        </p:nvSpPr>
        <p:spPr bwMode="auto">
          <a:xfrm>
            <a:off x="3097213" y="2368551"/>
            <a:ext cx="214312" cy="161925"/>
          </a:xfrm>
          <a:prstGeom prst="rect">
            <a:avLst/>
          </a:prstGeom>
          <a:solidFill>
            <a:srgbClr val="EC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4" name="Rectangle 130"/>
          <p:cNvSpPr>
            <a:spLocks noChangeArrowheads="1"/>
          </p:cNvSpPr>
          <p:nvPr/>
        </p:nvSpPr>
        <p:spPr bwMode="auto">
          <a:xfrm>
            <a:off x="3311525" y="2368551"/>
            <a:ext cx="211138" cy="161925"/>
          </a:xfrm>
          <a:prstGeom prst="rect">
            <a:avLst/>
          </a:prstGeom>
          <a:solidFill>
            <a:srgbClr val="EC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5" name="Rectangle 131"/>
          <p:cNvSpPr>
            <a:spLocks noChangeArrowheads="1"/>
          </p:cNvSpPr>
          <p:nvPr/>
        </p:nvSpPr>
        <p:spPr bwMode="auto">
          <a:xfrm>
            <a:off x="3522663" y="2368551"/>
            <a:ext cx="214312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6" name="Rectangle 132"/>
          <p:cNvSpPr>
            <a:spLocks noChangeArrowheads="1"/>
          </p:cNvSpPr>
          <p:nvPr/>
        </p:nvSpPr>
        <p:spPr bwMode="auto">
          <a:xfrm>
            <a:off x="3736976" y="2368551"/>
            <a:ext cx="214313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7" name="Rectangle 133"/>
          <p:cNvSpPr>
            <a:spLocks noChangeArrowheads="1"/>
          </p:cNvSpPr>
          <p:nvPr/>
        </p:nvSpPr>
        <p:spPr bwMode="auto">
          <a:xfrm>
            <a:off x="3951289" y="2368551"/>
            <a:ext cx="211137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8" name="Rectangle 134"/>
          <p:cNvSpPr>
            <a:spLocks noChangeArrowheads="1"/>
          </p:cNvSpPr>
          <p:nvPr/>
        </p:nvSpPr>
        <p:spPr bwMode="auto">
          <a:xfrm>
            <a:off x="3097213" y="2189164"/>
            <a:ext cx="214312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39" name="Rectangle 135"/>
          <p:cNvSpPr>
            <a:spLocks noChangeArrowheads="1"/>
          </p:cNvSpPr>
          <p:nvPr/>
        </p:nvSpPr>
        <p:spPr bwMode="auto">
          <a:xfrm>
            <a:off x="3311525" y="2189164"/>
            <a:ext cx="211138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0" name="Rectangle 136"/>
          <p:cNvSpPr>
            <a:spLocks noChangeArrowheads="1"/>
          </p:cNvSpPr>
          <p:nvPr/>
        </p:nvSpPr>
        <p:spPr bwMode="auto">
          <a:xfrm>
            <a:off x="3522663" y="2189164"/>
            <a:ext cx="214312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1" name="Rectangle 137"/>
          <p:cNvSpPr>
            <a:spLocks noChangeArrowheads="1"/>
          </p:cNvSpPr>
          <p:nvPr/>
        </p:nvSpPr>
        <p:spPr bwMode="auto">
          <a:xfrm>
            <a:off x="3736976" y="2189164"/>
            <a:ext cx="214313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2" name="Rectangle 138"/>
          <p:cNvSpPr>
            <a:spLocks noChangeArrowheads="1"/>
          </p:cNvSpPr>
          <p:nvPr/>
        </p:nvSpPr>
        <p:spPr bwMode="auto">
          <a:xfrm>
            <a:off x="3951289" y="2189164"/>
            <a:ext cx="211137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3" name="Rectangle 139"/>
          <p:cNvSpPr>
            <a:spLocks noChangeArrowheads="1"/>
          </p:cNvSpPr>
          <p:nvPr/>
        </p:nvSpPr>
        <p:spPr bwMode="auto">
          <a:xfrm>
            <a:off x="3097213" y="2022475"/>
            <a:ext cx="214312" cy="153988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4" name="Rectangle 140"/>
          <p:cNvSpPr>
            <a:spLocks noChangeArrowheads="1"/>
          </p:cNvSpPr>
          <p:nvPr/>
        </p:nvSpPr>
        <p:spPr bwMode="auto">
          <a:xfrm>
            <a:off x="3311525" y="2022475"/>
            <a:ext cx="211138" cy="153988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5" name="Rectangle 141"/>
          <p:cNvSpPr>
            <a:spLocks noChangeArrowheads="1"/>
          </p:cNvSpPr>
          <p:nvPr/>
        </p:nvSpPr>
        <p:spPr bwMode="auto">
          <a:xfrm>
            <a:off x="3522663" y="2022475"/>
            <a:ext cx="214312" cy="153988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3736976" y="2022475"/>
            <a:ext cx="214313" cy="153988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7" name="Rectangle 143"/>
          <p:cNvSpPr>
            <a:spLocks noChangeArrowheads="1"/>
          </p:cNvSpPr>
          <p:nvPr/>
        </p:nvSpPr>
        <p:spPr bwMode="auto">
          <a:xfrm>
            <a:off x="3951289" y="2022475"/>
            <a:ext cx="211137" cy="153988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8" name="Rectangle 144"/>
          <p:cNvSpPr>
            <a:spLocks noChangeArrowheads="1"/>
          </p:cNvSpPr>
          <p:nvPr/>
        </p:nvSpPr>
        <p:spPr bwMode="auto">
          <a:xfrm>
            <a:off x="4017964" y="3833813"/>
            <a:ext cx="11969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49" name="Rectangle 145"/>
          <p:cNvSpPr>
            <a:spLocks noChangeArrowheads="1"/>
          </p:cNvSpPr>
          <p:nvPr/>
        </p:nvSpPr>
        <p:spPr bwMode="auto">
          <a:xfrm>
            <a:off x="4106863" y="3894139"/>
            <a:ext cx="153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650" name="Rectangle 146"/>
          <p:cNvSpPr>
            <a:spLocks noChangeArrowheads="1"/>
          </p:cNvSpPr>
          <p:nvPr/>
        </p:nvSpPr>
        <p:spPr bwMode="auto">
          <a:xfrm>
            <a:off x="4017963" y="3016250"/>
            <a:ext cx="13398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51" name="Rectangle 147"/>
          <p:cNvSpPr>
            <a:spLocks noChangeArrowheads="1"/>
          </p:cNvSpPr>
          <p:nvPr/>
        </p:nvSpPr>
        <p:spPr bwMode="auto">
          <a:xfrm>
            <a:off x="3948113" y="2184401"/>
            <a:ext cx="13382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52" name="Rectangle 148"/>
          <p:cNvSpPr>
            <a:spLocks noChangeArrowheads="1"/>
          </p:cNvSpPr>
          <p:nvPr/>
        </p:nvSpPr>
        <p:spPr bwMode="auto">
          <a:xfrm>
            <a:off x="4035425" y="2243139"/>
            <a:ext cx="2051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latin typeface="Times New Roman" panose="02020603050405020304" pitchFamily="18" charset="0"/>
              </a:rPr>
              <a:t>  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653" name="Rectangle 149"/>
          <p:cNvSpPr>
            <a:spLocks noChangeArrowheads="1"/>
          </p:cNvSpPr>
          <p:nvPr/>
        </p:nvSpPr>
        <p:spPr bwMode="auto">
          <a:xfrm>
            <a:off x="3089276" y="5888039"/>
            <a:ext cx="214313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54" name="Rectangle 150"/>
          <p:cNvSpPr>
            <a:spLocks noChangeArrowheads="1"/>
          </p:cNvSpPr>
          <p:nvPr/>
        </p:nvSpPr>
        <p:spPr bwMode="auto">
          <a:xfrm>
            <a:off x="3303589" y="5888039"/>
            <a:ext cx="211137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55" name="Rectangle 151"/>
          <p:cNvSpPr>
            <a:spLocks noChangeArrowheads="1"/>
          </p:cNvSpPr>
          <p:nvPr/>
        </p:nvSpPr>
        <p:spPr bwMode="auto">
          <a:xfrm>
            <a:off x="3514726" y="5888039"/>
            <a:ext cx="214313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56" name="Rectangle 152"/>
          <p:cNvSpPr>
            <a:spLocks noChangeArrowheads="1"/>
          </p:cNvSpPr>
          <p:nvPr/>
        </p:nvSpPr>
        <p:spPr bwMode="auto">
          <a:xfrm>
            <a:off x="3729039" y="5888039"/>
            <a:ext cx="212725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57" name="Rectangle 153"/>
          <p:cNvSpPr>
            <a:spLocks noChangeArrowheads="1"/>
          </p:cNvSpPr>
          <p:nvPr/>
        </p:nvSpPr>
        <p:spPr bwMode="auto">
          <a:xfrm>
            <a:off x="3941764" y="5888039"/>
            <a:ext cx="212725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58" name="Rectangle 154"/>
          <p:cNvSpPr>
            <a:spLocks noChangeArrowheads="1"/>
          </p:cNvSpPr>
          <p:nvPr/>
        </p:nvSpPr>
        <p:spPr bwMode="auto">
          <a:xfrm>
            <a:off x="3089276" y="5713414"/>
            <a:ext cx="214313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59" name="Rectangle 155"/>
          <p:cNvSpPr>
            <a:spLocks noChangeArrowheads="1"/>
          </p:cNvSpPr>
          <p:nvPr/>
        </p:nvSpPr>
        <p:spPr bwMode="auto">
          <a:xfrm>
            <a:off x="3303589" y="5713414"/>
            <a:ext cx="211137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0" name="Rectangle 156"/>
          <p:cNvSpPr>
            <a:spLocks noChangeArrowheads="1"/>
          </p:cNvSpPr>
          <p:nvPr/>
        </p:nvSpPr>
        <p:spPr bwMode="auto">
          <a:xfrm>
            <a:off x="3514726" y="5713414"/>
            <a:ext cx="214313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1" name="Rectangle 157"/>
          <p:cNvSpPr>
            <a:spLocks noChangeArrowheads="1"/>
          </p:cNvSpPr>
          <p:nvPr/>
        </p:nvSpPr>
        <p:spPr bwMode="auto">
          <a:xfrm>
            <a:off x="3729039" y="5713414"/>
            <a:ext cx="212725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2" name="Rectangle 158"/>
          <p:cNvSpPr>
            <a:spLocks noChangeArrowheads="1"/>
          </p:cNvSpPr>
          <p:nvPr/>
        </p:nvSpPr>
        <p:spPr bwMode="auto">
          <a:xfrm>
            <a:off x="3941764" y="5713414"/>
            <a:ext cx="212725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3" name="Rectangle 159"/>
          <p:cNvSpPr>
            <a:spLocks noChangeArrowheads="1"/>
          </p:cNvSpPr>
          <p:nvPr/>
        </p:nvSpPr>
        <p:spPr bwMode="auto">
          <a:xfrm>
            <a:off x="3089276" y="5537200"/>
            <a:ext cx="214313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4" name="Rectangle 160"/>
          <p:cNvSpPr>
            <a:spLocks noChangeArrowheads="1"/>
          </p:cNvSpPr>
          <p:nvPr/>
        </p:nvSpPr>
        <p:spPr bwMode="auto">
          <a:xfrm>
            <a:off x="3303589" y="5537200"/>
            <a:ext cx="211137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1665" name="Rectangle 161"/>
          <p:cNvSpPr>
            <a:spLocks noChangeArrowheads="1"/>
          </p:cNvSpPr>
          <p:nvPr/>
        </p:nvSpPr>
        <p:spPr bwMode="auto">
          <a:xfrm>
            <a:off x="3514726" y="5537200"/>
            <a:ext cx="214313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6" name="Rectangle 162"/>
          <p:cNvSpPr>
            <a:spLocks noChangeArrowheads="1"/>
          </p:cNvSpPr>
          <p:nvPr/>
        </p:nvSpPr>
        <p:spPr bwMode="auto">
          <a:xfrm>
            <a:off x="3729039" y="5537200"/>
            <a:ext cx="212725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7" name="Rectangle 163"/>
          <p:cNvSpPr>
            <a:spLocks noChangeArrowheads="1"/>
          </p:cNvSpPr>
          <p:nvPr/>
        </p:nvSpPr>
        <p:spPr bwMode="auto">
          <a:xfrm>
            <a:off x="3941764" y="5537200"/>
            <a:ext cx="212725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8" name="Rectangle 164"/>
          <p:cNvSpPr>
            <a:spLocks noChangeArrowheads="1"/>
          </p:cNvSpPr>
          <p:nvPr/>
        </p:nvSpPr>
        <p:spPr bwMode="auto">
          <a:xfrm>
            <a:off x="3089276" y="5365751"/>
            <a:ext cx="214313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69" name="Rectangle 165"/>
          <p:cNvSpPr>
            <a:spLocks noChangeArrowheads="1"/>
          </p:cNvSpPr>
          <p:nvPr/>
        </p:nvSpPr>
        <p:spPr bwMode="auto">
          <a:xfrm>
            <a:off x="3303589" y="5365751"/>
            <a:ext cx="211137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0" name="Rectangle 166"/>
          <p:cNvSpPr>
            <a:spLocks noChangeArrowheads="1"/>
          </p:cNvSpPr>
          <p:nvPr/>
        </p:nvSpPr>
        <p:spPr bwMode="auto">
          <a:xfrm>
            <a:off x="3514726" y="5365751"/>
            <a:ext cx="214313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1" name="Rectangle 167"/>
          <p:cNvSpPr>
            <a:spLocks noChangeArrowheads="1"/>
          </p:cNvSpPr>
          <p:nvPr/>
        </p:nvSpPr>
        <p:spPr bwMode="auto">
          <a:xfrm>
            <a:off x="3729039" y="5365751"/>
            <a:ext cx="212725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2" name="Rectangle 168"/>
          <p:cNvSpPr>
            <a:spLocks noChangeArrowheads="1"/>
          </p:cNvSpPr>
          <p:nvPr/>
        </p:nvSpPr>
        <p:spPr bwMode="auto">
          <a:xfrm>
            <a:off x="3941764" y="5365751"/>
            <a:ext cx="212725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3" name="Rectangle 169"/>
          <p:cNvSpPr>
            <a:spLocks noChangeArrowheads="1"/>
          </p:cNvSpPr>
          <p:nvPr/>
        </p:nvSpPr>
        <p:spPr bwMode="auto">
          <a:xfrm>
            <a:off x="4010025" y="5537201"/>
            <a:ext cx="984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4" name="Rectangle 170"/>
          <p:cNvSpPr>
            <a:spLocks noChangeArrowheads="1"/>
          </p:cNvSpPr>
          <p:nvPr/>
        </p:nvSpPr>
        <p:spPr bwMode="auto">
          <a:xfrm>
            <a:off x="4100513" y="5588001"/>
            <a:ext cx="153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675" name="Rectangle 171"/>
          <p:cNvSpPr>
            <a:spLocks noChangeArrowheads="1"/>
          </p:cNvSpPr>
          <p:nvPr/>
        </p:nvSpPr>
        <p:spPr bwMode="auto">
          <a:xfrm>
            <a:off x="4346575" y="5888039"/>
            <a:ext cx="211138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6" name="Rectangle 172"/>
          <p:cNvSpPr>
            <a:spLocks noChangeArrowheads="1"/>
          </p:cNvSpPr>
          <p:nvPr/>
        </p:nvSpPr>
        <p:spPr bwMode="auto">
          <a:xfrm>
            <a:off x="4557714" y="5888039"/>
            <a:ext cx="212725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7" name="Rectangle 173"/>
          <p:cNvSpPr>
            <a:spLocks noChangeArrowheads="1"/>
          </p:cNvSpPr>
          <p:nvPr/>
        </p:nvSpPr>
        <p:spPr bwMode="auto">
          <a:xfrm>
            <a:off x="4770439" y="5888039"/>
            <a:ext cx="212725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8" name="Rectangle 174"/>
          <p:cNvSpPr>
            <a:spLocks noChangeArrowheads="1"/>
          </p:cNvSpPr>
          <p:nvPr/>
        </p:nvSpPr>
        <p:spPr bwMode="auto">
          <a:xfrm>
            <a:off x="4983164" y="5888039"/>
            <a:ext cx="212725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79" name="Rectangle 175"/>
          <p:cNvSpPr>
            <a:spLocks noChangeArrowheads="1"/>
          </p:cNvSpPr>
          <p:nvPr/>
        </p:nvSpPr>
        <p:spPr bwMode="auto">
          <a:xfrm>
            <a:off x="5195889" y="5888039"/>
            <a:ext cx="212725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0" name="Rectangle 176"/>
          <p:cNvSpPr>
            <a:spLocks noChangeArrowheads="1"/>
          </p:cNvSpPr>
          <p:nvPr/>
        </p:nvSpPr>
        <p:spPr bwMode="auto">
          <a:xfrm>
            <a:off x="4346575" y="5713414"/>
            <a:ext cx="211138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1" name="Rectangle 177"/>
          <p:cNvSpPr>
            <a:spLocks noChangeArrowheads="1"/>
          </p:cNvSpPr>
          <p:nvPr/>
        </p:nvSpPr>
        <p:spPr bwMode="auto">
          <a:xfrm>
            <a:off x="4557714" y="5713414"/>
            <a:ext cx="212725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2" name="Rectangle 178"/>
          <p:cNvSpPr>
            <a:spLocks noChangeArrowheads="1"/>
          </p:cNvSpPr>
          <p:nvPr/>
        </p:nvSpPr>
        <p:spPr bwMode="auto">
          <a:xfrm>
            <a:off x="4770439" y="5713414"/>
            <a:ext cx="212725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3" name="Rectangle 179"/>
          <p:cNvSpPr>
            <a:spLocks noChangeArrowheads="1"/>
          </p:cNvSpPr>
          <p:nvPr/>
        </p:nvSpPr>
        <p:spPr bwMode="auto">
          <a:xfrm>
            <a:off x="4983164" y="5713414"/>
            <a:ext cx="212725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4" name="Rectangle 180"/>
          <p:cNvSpPr>
            <a:spLocks noChangeArrowheads="1"/>
          </p:cNvSpPr>
          <p:nvPr/>
        </p:nvSpPr>
        <p:spPr bwMode="auto">
          <a:xfrm>
            <a:off x="5195889" y="5713414"/>
            <a:ext cx="212725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5" name="Rectangle 181"/>
          <p:cNvSpPr>
            <a:spLocks noChangeArrowheads="1"/>
          </p:cNvSpPr>
          <p:nvPr/>
        </p:nvSpPr>
        <p:spPr bwMode="auto">
          <a:xfrm>
            <a:off x="4346575" y="5537200"/>
            <a:ext cx="211138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6" name="Rectangle 182"/>
          <p:cNvSpPr>
            <a:spLocks noChangeArrowheads="1"/>
          </p:cNvSpPr>
          <p:nvPr/>
        </p:nvSpPr>
        <p:spPr bwMode="auto">
          <a:xfrm>
            <a:off x="4557714" y="5537200"/>
            <a:ext cx="212725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7" name="Rectangle 183"/>
          <p:cNvSpPr>
            <a:spLocks noChangeArrowheads="1"/>
          </p:cNvSpPr>
          <p:nvPr/>
        </p:nvSpPr>
        <p:spPr bwMode="auto">
          <a:xfrm>
            <a:off x="4770439" y="5537200"/>
            <a:ext cx="212725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8" name="Rectangle 184"/>
          <p:cNvSpPr>
            <a:spLocks noChangeArrowheads="1"/>
          </p:cNvSpPr>
          <p:nvPr/>
        </p:nvSpPr>
        <p:spPr bwMode="auto">
          <a:xfrm>
            <a:off x="4983164" y="5537200"/>
            <a:ext cx="212725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89" name="Rectangle 185"/>
          <p:cNvSpPr>
            <a:spLocks noChangeArrowheads="1"/>
          </p:cNvSpPr>
          <p:nvPr/>
        </p:nvSpPr>
        <p:spPr bwMode="auto">
          <a:xfrm>
            <a:off x="5195889" y="5537200"/>
            <a:ext cx="212725" cy="153988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0" name="Rectangle 186"/>
          <p:cNvSpPr>
            <a:spLocks noChangeArrowheads="1"/>
          </p:cNvSpPr>
          <p:nvPr/>
        </p:nvSpPr>
        <p:spPr bwMode="auto">
          <a:xfrm>
            <a:off x="4346575" y="5365751"/>
            <a:ext cx="211138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1" name="Rectangle 187"/>
          <p:cNvSpPr>
            <a:spLocks noChangeArrowheads="1"/>
          </p:cNvSpPr>
          <p:nvPr/>
        </p:nvSpPr>
        <p:spPr bwMode="auto">
          <a:xfrm>
            <a:off x="4557714" y="5365751"/>
            <a:ext cx="212725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2" name="Rectangle 188"/>
          <p:cNvSpPr>
            <a:spLocks noChangeArrowheads="1"/>
          </p:cNvSpPr>
          <p:nvPr/>
        </p:nvSpPr>
        <p:spPr bwMode="auto">
          <a:xfrm>
            <a:off x="4770439" y="5365751"/>
            <a:ext cx="212725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3" name="Rectangle 189"/>
          <p:cNvSpPr>
            <a:spLocks noChangeArrowheads="1"/>
          </p:cNvSpPr>
          <p:nvPr/>
        </p:nvSpPr>
        <p:spPr bwMode="auto">
          <a:xfrm>
            <a:off x="4983164" y="5365751"/>
            <a:ext cx="212725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4" name="Rectangle 190"/>
          <p:cNvSpPr>
            <a:spLocks noChangeArrowheads="1"/>
          </p:cNvSpPr>
          <p:nvPr/>
        </p:nvSpPr>
        <p:spPr bwMode="auto">
          <a:xfrm>
            <a:off x="5195889" y="5365751"/>
            <a:ext cx="212725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5" name="Rectangle 191"/>
          <p:cNvSpPr>
            <a:spLocks noChangeArrowheads="1"/>
          </p:cNvSpPr>
          <p:nvPr/>
        </p:nvSpPr>
        <p:spPr bwMode="auto">
          <a:xfrm>
            <a:off x="4354514" y="4189414"/>
            <a:ext cx="211137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6" name="Rectangle 192"/>
          <p:cNvSpPr>
            <a:spLocks noChangeArrowheads="1"/>
          </p:cNvSpPr>
          <p:nvPr/>
        </p:nvSpPr>
        <p:spPr bwMode="auto">
          <a:xfrm>
            <a:off x="4565651" y="4189414"/>
            <a:ext cx="212725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7" name="Rectangle 193"/>
          <p:cNvSpPr>
            <a:spLocks noChangeArrowheads="1"/>
          </p:cNvSpPr>
          <p:nvPr/>
        </p:nvSpPr>
        <p:spPr bwMode="auto">
          <a:xfrm>
            <a:off x="4778376" y="4189414"/>
            <a:ext cx="212725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8" name="Rectangle 194"/>
          <p:cNvSpPr>
            <a:spLocks noChangeArrowheads="1"/>
          </p:cNvSpPr>
          <p:nvPr/>
        </p:nvSpPr>
        <p:spPr bwMode="auto">
          <a:xfrm>
            <a:off x="4991101" y="4189414"/>
            <a:ext cx="212725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699" name="Rectangle 195"/>
          <p:cNvSpPr>
            <a:spLocks noChangeArrowheads="1"/>
          </p:cNvSpPr>
          <p:nvPr/>
        </p:nvSpPr>
        <p:spPr bwMode="auto">
          <a:xfrm>
            <a:off x="5203826" y="4189414"/>
            <a:ext cx="214313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0" name="Rectangle 196"/>
          <p:cNvSpPr>
            <a:spLocks noChangeArrowheads="1"/>
          </p:cNvSpPr>
          <p:nvPr/>
        </p:nvSpPr>
        <p:spPr bwMode="auto">
          <a:xfrm>
            <a:off x="4354514" y="4017964"/>
            <a:ext cx="211137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1" name="Rectangle 197"/>
          <p:cNvSpPr>
            <a:spLocks noChangeArrowheads="1"/>
          </p:cNvSpPr>
          <p:nvPr/>
        </p:nvSpPr>
        <p:spPr bwMode="auto">
          <a:xfrm>
            <a:off x="4565651" y="4017964"/>
            <a:ext cx="212725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2" name="Rectangle 198"/>
          <p:cNvSpPr>
            <a:spLocks noChangeArrowheads="1"/>
          </p:cNvSpPr>
          <p:nvPr/>
        </p:nvSpPr>
        <p:spPr bwMode="auto">
          <a:xfrm>
            <a:off x="4778376" y="4017964"/>
            <a:ext cx="212725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3" name="Rectangle 199"/>
          <p:cNvSpPr>
            <a:spLocks noChangeArrowheads="1"/>
          </p:cNvSpPr>
          <p:nvPr/>
        </p:nvSpPr>
        <p:spPr bwMode="auto">
          <a:xfrm>
            <a:off x="4991101" y="4017964"/>
            <a:ext cx="212725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4" name="Rectangle 200"/>
          <p:cNvSpPr>
            <a:spLocks noChangeArrowheads="1"/>
          </p:cNvSpPr>
          <p:nvPr/>
        </p:nvSpPr>
        <p:spPr bwMode="auto">
          <a:xfrm>
            <a:off x="5203826" y="4017964"/>
            <a:ext cx="214313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5" name="Rectangle 201"/>
          <p:cNvSpPr>
            <a:spLocks noChangeArrowheads="1"/>
          </p:cNvSpPr>
          <p:nvPr/>
        </p:nvSpPr>
        <p:spPr bwMode="auto">
          <a:xfrm>
            <a:off x="4354514" y="3833814"/>
            <a:ext cx="211137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6" name="Rectangle 202"/>
          <p:cNvSpPr>
            <a:spLocks noChangeArrowheads="1"/>
          </p:cNvSpPr>
          <p:nvPr/>
        </p:nvSpPr>
        <p:spPr bwMode="auto">
          <a:xfrm>
            <a:off x="4565651" y="3833814"/>
            <a:ext cx="212725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7" name="Rectangle 203"/>
          <p:cNvSpPr>
            <a:spLocks noChangeArrowheads="1"/>
          </p:cNvSpPr>
          <p:nvPr/>
        </p:nvSpPr>
        <p:spPr bwMode="auto">
          <a:xfrm>
            <a:off x="4778376" y="3833814"/>
            <a:ext cx="212725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8" name="Rectangle 204"/>
          <p:cNvSpPr>
            <a:spLocks noChangeArrowheads="1"/>
          </p:cNvSpPr>
          <p:nvPr/>
        </p:nvSpPr>
        <p:spPr bwMode="auto">
          <a:xfrm>
            <a:off x="4991101" y="3833814"/>
            <a:ext cx="212725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09" name="Rectangle 205"/>
          <p:cNvSpPr>
            <a:spLocks noChangeArrowheads="1"/>
          </p:cNvSpPr>
          <p:nvPr/>
        </p:nvSpPr>
        <p:spPr bwMode="auto">
          <a:xfrm>
            <a:off x="5203826" y="3833814"/>
            <a:ext cx="214313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0" name="Rectangle 206"/>
          <p:cNvSpPr>
            <a:spLocks noChangeArrowheads="1"/>
          </p:cNvSpPr>
          <p:nvPr/>
        </p:nvSpPr>
        <p:spPr bwMode="auto">
          <a:xfrm>
            <a:off x="4354514" y="3663951"/>
            <a:ext cx="211137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1" name="Rectangle 207"/>
          <p:cNvSpPr>
            <a:spLocks noChangeArrowheads="1"/>
          </p:cNvSpPr>
          <p:nvPr/>
        </p:nvSpPr>
        <p:spPr bwMode="auto">
          <a:xfrm>
            <a:off x="4565651" y="3663951"/>
            <a:ext cx="212725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2" name="Rectangle 208"/>
          <p:cNvSpPr>
            <a:spLocks noChangeArrowheads="1"/>
          </p:cNvSpPr>
          <p:nvPr/>
        </p:nvSpPr>
        <p:spPr bwMode="auto">
          <a:xfrm>
            <a:off x="4778376" y="3663951"/>
            <a:ext cx="212725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3" name="Rectangle 209"/>
          <p:cNvSpPr>
            <a:spLocks noChangeArrowheads="1"/>
          </p:cNvSpPr>
          <p:nvPr/>
        </p:nvSpPr>
        <p:spPr bwMode="auto">
          <a:xfrm>
            <a:off x="4991101" y="3663951"/>
            <a:ext cx="212725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4" name="Rectangle 210"/>
          <p:cNvSpPr>
            <a:spLocks noChangeArrowheads="1"/>
          </p:cNvSpPr>
          <p:nvPr/>
        </p:nvSpPr>
        <p:spPr bwMode="auto">
          <a:xfrm>
            <a:off x="5203826" y="3663951"/>
            <a:ext cx="214313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5" name="Rectangle 211"/>
          <p:cNvSpPr>
            <a:spLocks noChangeArrowheads="1"/>
          </p:cNvSpPr>
          <p:nvPr/>
        </p:nvSpPr>
        <p:spPr bwMode="auto">
          <a:xfrm>
            <a:off x="4354514" y="3362326"/>
            <a:ext cx="211137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6" name="Rectangle 212"/>
          <p:cNvSpPr>
            <a:spLocks noChangeArrowheads="1"/>
          </p:cNvSpPr>
          <p:nvPr/>
        </p:nvSpPr>
        <p:spPr bwMode="auto">
          <a:xfrm>
            <a:off x="4565651" y="3362326"/>
            <a:ext cx="212725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7" name="Rectangle 213"/>
          <p:cNvSpPr>
            <a:spLocks noChangeArrowheads="1"/>
          </p:cNvSpPr>
          <p:nvPr/>
        </p:nvSpPr>
        <p:spPr bwMode="auto">
          <a:xfrm>
            <a:off x="4778376" y="3362326"/>
            <a:ext cx="212725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8" name="Rectangle 214"/>
          <p:cNvSpPr>
            <a:spLocks noChangeArrowheads="1"/>
          </p:cNvSpPr>
          <p:nvPr/>
        </p:nvSpPr>
        <p:spPr bwMode="auto">
          <a:xfrm>
            <a:off x="4991101" y="3362326"/>
            <a:ext cx="212725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19" name="Rectangle 215"/>
          <p:cNvSpPr>
            <a:spLocks noChangeArrowheads="1"/>
          </p:cNvSpPr>
          <p:nvPr/>
        </p:nvSpPr>
        <p:spPr bwMode="auto">
          <a:xfrm>
            <a:off x="5203826" y="3362326"/>
            <a:ext cx="214313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0" name="Rectangle 216"/>
          <p:cNvSpPr>
            <a:spLocks noChangeArrowheads="1"/>
          </p:cNvSpPr>
          <p:nvPr/>
        </p:nvSpPr>
        <p:spPr bwMode="auto">
          <a:xfrm>
            <a:off x="4354514" y="3192464"/>
            <a:ext cx="211137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1" name="Rectangle 217"/>
          <p:cNvSpPr>
            <a:spLocks noChangeArrowheads="1"/>
          </p:cNvSpPr>
          <p:nvPr/>
        </p:nvSpPr>
        <p:spPr bwMode="auto">
          <a:xfrm>
            <a:off x="4565651" y="3192464"/>
            <a:ext cx="212725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2" name="Rectangle 218"/>
          <p:cNvSpPr>
            <a:spLocks noChangeArrowheads="1"/>
          </p:cNvSpPr>
          <p:nvPr/>
        </p:nvSpPr>
        <p:spPr bwMode="auto">
          <a:xfrm>
            <a:off x="4778376" y="3192464"/>
            <a:ext cx="212725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3" name="Rectangle 219"/>
          <p:cNvSpPr>
            <a:spLocks noChangeArrowheads="1"/>
          </p:cNvSpPr>
          <p:nvPr/>
        </p:nvSpPr>
        <p:spPr bwMode="auto">
          <a:xfrm>
            <a:off x="4991101" y="3192464"/>
            <a:ext cx="212725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4" name="Rectangle 220"/>
          <p:cNvSpPr>
            <a:spLocks noChangeArrowheads="1"/>
          </p:cNvSpPr>
          <p:nvPr/>
        </p:nvSpPr>
        <p:spPr bwMode="auto">
          <a:xfrm>
            <a:off x="5203826" y="3192464"/>
            <a:ext cx="214313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5" name="Rectangle 221"/>
          <p:cNvSpPr>
            <a:spLocks noChangeArrowheads="1"/>
          </p:cNvSpPr>
          <p:nvPr/>
        </p:nvSpPr>
        <p:spPr bwMode="auto">
          <a:xfrm>
            <a:off x="4354514" y="3016250"/>
            <a:ext cx="211137" cy="153988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6" name="Rectangle 222"/>
          <p:cNvSpPr>
            <a:spLocks noChangeArrowheads="1"/>
          </p:cNvSpPr>
          <p:nvPr/>
        </p:nvSpPr>
        <p:spPr bwMode="auto">
          <a:xfrm>
            <a:off x="4354514" y="2840039"/>
            <a:ext cx="211137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7" name="Rectangle 223"/>
          <p:cNvSpPr>
            <a:spLocks noChangeArrowheads="1"/>
          </p:cNvSpPr>
          <p:nvPr/>
        </p:nvSpPr>
        <p:spPr bwMode="auto">
          <a:xfrm>
            <a:off x="4565651" y="3016250"/>
            <a:ext cx="212725" cy="153988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8" name="Rectangle 224"/>
          <p:cNvSpPr>
            <a:spLocks noChangeArrowheads="1"/>
          </p:cNvSpPr>
          <p:nvPr/>
        </p:nvSpPr>
        <p:spPr bwMode="auto">
          <a:xfrm>
            <a:off x="4565651" y="2840039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29" name="Rectangle 225"/>
          <p:cNvSpPr>
            <a:spLocks noChangeArrowheads="1"/>
          </p:cNvSpPr>
          <p:nvPr/>
        </p:nvSpPr>
        <p:spPr bwMode="auto">
          <a:xfrm>
            <a:off x="4778376" y="2840039"/>
            <a:ext cx="212725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0" name="Rectangle 226"/>
          <p:cNvSpPr>
            <a:spLocks noChangeArrowheads="1"/>
          </p:cNvSpPr>
          <p:nvPr/>
        </p:nvSpPr>
        <p:spPr bwMode="auto">
          <a:xfrm>
            <a:off x="4778376" y="3016250"/>
            <a:ext cx="212725" cy="153988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1" name="Rectangle 227"/>
          <p:cNvSpPr>
            <a:spLocks noChangeArrowheads="1"/>
          </p:cNvSpPr>
          <p:nvPr/>
        </p:nvSpPr>
        <p:spPr bwMode="auto">
          <a:xfrm>
            <a:off x="4991101" y="3016250"/>
            <a:ext cx="212725" cy="153988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2" name="Rectangle 228"/>
          <p:cNvSpPr>
            <a:spLocks noChangeArrowheads="1"/>
          </p:cNvSpPr>
          <p:nvPr/>
        </p:nvSpPr>
        <p:spPr bwMode="auto">
          <a:xfrm>
            <a:off x="5203826" y="3016250"/>
            <a:ext cx="214313" cy="153988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3" name="Rectangle 229"/>
          <p:cNvSpPr>
            <a:spLocks noChangeArrowheads="1"/>
          </p:cNvSpPr>
          <p:nvPr/>
        </p:nvSpPr>
        <p:spPr bwMode="auto">
          <a:xfrm>
            <a:off x="4991101" y="2840039"/>
            <a:ext cx="212725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4" name="Rectangle 230"/>
          <p:cNvSpPr>
            <a:spLocks noChangeArrowheads="1"/>
          </p:cNvSpPr>
          <p:nvPr/>
        </p:nvSpPr>
        <p:spPr bwMode="auto">
          <a:xfrm>
            <a:off x="5203826" y="2840039"/>
            <a:ext cx="214313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5" name="Rectangle 231"/>
          <p:cNvSpPr>
            <a:spLocks noChangeArrowheads="1"/>
          </p:cNvSpPr>
          <p:nvPr/>
        </p:nvSpPr>
        <p:spPr bwMode="auto">
          <a:xfrm>
            <a:off x="4354514" y="2544764"/>
            <a:ext cx="211137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6" name="Rectangle 232"/>
          <p:cNvSpPr>
            <a:spLocks noChangeArrowheads="1"/>
          </p:cNvSpPr>
          <p:nvPr/>
        </p:nvSpPr>
        <p:spPr bwMode="auto">
          <a:xfrm>
            <a:off x="4565651" y="2544764"/>
            <a:ext cx="212725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7" name="Rectangle 233"/>
          <p:cNvSpPr>
            <a:spLocks noChangeArrowheads="1"/>
          </p:cNvSpPr>
          <p:nvPr/>
        </p:nvSpPr>
        <p:spPr bwMode="auto">
          <a:xfrm>
            <a:off x="4354514" y="2368551"/>
            <a:ext cx="211137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8" name="Rectangle 234"/>
          <p:cNvSpPr>
            <a:spLocks noChangeArrowheads="1"/>
          </p:cNvSpPr>
          <p:nvPr/>
        </p:nvSpPr>
        <p:spPr bwMode="auto">
          <a:xfrm>
            <a:off x="4354514" y="2189164"/>
            <a:ext cx="211137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39" name="Rectangle 235"/>
          <p:cNvSpPr>
            <a:spLocks noChangeArrowheads="1"/>
          </p:cNvSpPr>
          <p:nvPr/>
        </p:nvSpPr>
        <p:spPr bwMode="auto">
          <a:xfrm>
            <a:off x="4565651" y="2368551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0" name="Rectangle 236"/>
          <p:cNvSpPr>
            <a:spLocks noChangeArrowheads="1"/>
          </p:cNvSpPr>
          <p:nvPr/>
        </p:nvSpPr>
        <p:spPr bwMode="auto">
          <a:xfrm>
            <a:off x="4565651" y="2189164"/>
            <a:ext cx="212725" cy="16192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1" name="Rectangle 237"/>
          <p:cNvSpPr>
            <a:spLocks noChangeArrowheads="1"/>
          </p:cNvSpPr>
          <p:nvPr/>
        </p:nvSpPr>
        <p:spPr bwMode="auto">
          <a:xfrm>
            <a:off x="4778376" y="2189164"/>
            <a:ext cx="212725" cy="16192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2" name="Rectangle 238"/>
          <p:cNvSpPr>
            <a:spLocks noChangeArrowheads="1"/>
          </p:cNvSpPr>
          <p:nvPr/>
        </p:nvSpPr>
        <p:spPr bwMode="auto">
          <a:xfrm>
            <a:off x="4778376" y="2368551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3" name="Rectangle 239"/>
          <p:cNvSpPr>
            <a:spLocks noChangeArrowheads="1"/>
          </p:cNvSpPr>
          <p:nvPr/>
        </p:nvSpPr>
        <p:spPr bwMode="auto">
          <a:xfrm>
            <a:off x="4778376" y="2544764"/>
            <a:ext cx="212725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4" name="Rectangle 240"/>
          <p:cNvSpPr>
            <a:spLocks noChangeArrowheads="1"/>
          </p:cNvSpPr>
          <p:nvPr/>
        </p:nvSpPr>
        <p:spPr bwMode="auto">
          <a:xfrm>
            <a:off x="4354514" y="2022475"/>
            <a:ext cx="211137" cy="153988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5" name="Rectangle 241"/>
          <p:cNvSpPr>
            <a:spLocks noChangeArrowheads="1"/>
          </p:cNvSpPr>
          <p:nvPr/>
        </p:nvSpPr>
        <p:spPr bwMode="auto">
          <a:xfrm>
            <a:off x="4565651" y="2022475"/>
            <a:ext cx="212725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6" name="Rectangle 242"/>
          <p:cNvSpPr>
            <a:spLocks noChangeArrowheads="1"/>
          </p:cNvSpPr>
          <p:nvPr/>
        </p:nvSpPr>
        <p:spPr bwMode="auto">
          <a:xfrm>
            <a:off x="4778376" y="2022475"/>
            <a:ext cx="212725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7" name="Rectangle 243"/>
          <p:cNvSpPr>
            <a:spLocks noChangeArrowheads="1"/>
          </p:cNvSpPr>
          <p:nvPr/>
        </p:nvSpPr>
        <p:spPr bwMode="auto">
          <a:xfrm>
            <a:off x="4991101" y="2022475"/>
            <a:ext cx="212725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8" name="Rectangle 244"/>
          <p:cNvSpPr>
            <a:spLocks noChangeArrowheads="1"/>
          </p:cNvSpPr>
          <p:nvPr/>
        </p:nvSpPr>
        <p:spPr bwMode="auto">
          <a:xfrm>
            <a:off x="4991101" y="2189164"/>
            <a:ext cx="212725" cy="16192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49" name="Rectangle 245"/>
          <p:cNvSpPr>
            <a:spLocks noChangeArrowheads="1"/>
          </p:cNvSpPr>
          <p:nvPr/>
        </p:nvSpPr>
        <p:spPr bwMode="auto">
          <a:xfrm>
            <a:off x="4991101" y="2368551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50" name="Rectangle 246"/>
          <p:cNvSpPr>
            <a:spLocks noChangeArrowheads="1"/>
          </p:cNvSpPr>
          <p:nvPr/>
        </p:nvSpPr>
        <p:spPr bwMode="auto">
          <a:xfrm>
            <a:off x="4991101" y="2544764"/>
            <a:ext cx="212725" cy="153987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51" name="Rectangle 247"/>
          <p:cNvSpPr>
            <a:spLocks noChangeArrowheads="1"/>
          </p:cNvSpPr>
          <p:nvPr/>
        </p:nvSpPr>
        <p:spPr bwMode="auto">
          <a:xfrm>
            <a:off x="5203826" y="2544764"/>
            <a:ext cx="214313" cy="153987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52" name="Rectangle 248"/>
          <p:cNvSpPr>
            <a:spLocks noChangeArrowheads="1"/>
          </p:cNvSpPr>
          <p:nvPr/>
        </p:nvSpPr>
        <p:spPr bwMode="auto">
          <a:xfrm>
            <a:off x="5203826" y="2368551"/>
            <a:ext cx="214313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53" name="Rectangle 249"/>
          <p:cNvSpPr>
            <a:spLocks noChangeArrowheads="1"/>
          </p:cNvSpPr>
          <p:nvPr/>
        </p:nvSpPr>
        <p:spPr bwMode="auto">
          <a:xfrm>
            <a:off x="5203826" y="2189164"/>
            <a:ext cx="214313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54" name="Rectangle 250"/>
          <p:cNvSpPr>
            <a:spLocks noChangeArrowheads="1"/>
          </p:cNvSpPr>
          <p:nvPr/>
        </p:nvSpPr>
        <p:spPr bwMode="auto">
          <a:xfrm>
            <a:off x="5203826" y="2022475"/>
            <a:ext cx="214313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55" name="Rectangle 251"/>
          <p:cNvSpPr>
            <a:spLocks noChangeArrowheads="1"/>
          </p:cNvSpPr>
          <p:nvPr/>
        </p:nvSpPr>
        <p:spPr bwMode="auto">
          <a:xfrm>
            <a:off x="4348163" y="1141414"/>
            <a:ext cx="26527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676" name="Rectangle 252"/>
          <p:cNvSpPr>
            <a:spLocks noChangeArrowheads="1"/>
          </p:cNvSpPr>
          <p:nvPr/>
        </p:nvSpPr>
        <p:spPr bwMode="auto">
          <a:xfrm>
            <a:off x="4459288" y="1295400"/>
            <a:ext cx="194861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400" b="1">
                <a:latin typeface="Times New Roman" pitchFamily="18" charset="0"/>
              </a:rPr>
              <a:t>         </a:t>
            </a:r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Общий холестерин</a:t>
            </a:r>
          </a:p>
        </p:txBody>
      </p:sp>
      <p:sp>
        <p:nvSpPr>
          <p:cNvPr id="21757" name="Rectangle 253"/>
          <p:cNvSpPr>
            <a:spLocks noChangeArrowheads="1"/>
          </p:cNvSpPr>
          <p:nvPr/>
        </p:nvSpPr>
        <p:spPr bwMode="auto">
          <a:xfrm>
            <a:off x="8658226" y="4984750"/>
            <a:ext cx="252413" cy="153988"/>
          </a:xfrm>
          <a:prstGeom prst="rect">
            <a:avLst/>
          </a:prstGeom>
          <a:solidFill>
            <a:srgbClr val="FFFF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58" name="Rectangle 254"/>
          <p:cNvSpPr>
            <a:spLocks noChangeArrowheads="1"/>
          </p:cNvSpPr>
          <p:nvPr/>
        </p:nvSpPr>
        <p:spPr bwMode="auto">
          <a:xfrm>
            <a:off x="8658226" y="4679950"/>
            <a:ext cx="252413" cy="153988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59" name="Rectangle 255"/>
          <p:cNvSpPr>
            <a:spLocks noChangeArrowheads="1"/>
          </p:cNvSpPr>
          <p:nvPr/>
        </p:nvSpPr>
        <p:spPr bwMode="auto">
          <a:xfrm>
            <a:off x="8658226" y="4391025"/>
            <a:ext cx="252413" cy="153988"/>
          </a:xfrm>
          <a:prstGeom prst="rect">
            <a:avLst/>
          </a:prstGeom>
          <a:solidFill>
            <a:srgbClr val="EC00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60" name="Rectangle 256"/>
          <p:cNvSpPr>
            <a:spLocks noChangeArrowheads="1"/>
          </p:cNvSpPr>
          <p:nvPr/>
        </p:nvSpPr>
        <p:spPr bwMode="auto">
          <a:xfrm>
            <a:off x="8658226" y="5256214"/>
            <a:ext cx="252413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61" name="Rectangle 257"/>
          <p:cNvSpPr>
            <a:spLocks noChangeArrowheads="1"/>
          </p:cNvSpPr>
          <p:nvPr/>
        </p:nvSpPr>
        <p:spPr bwMode="auto">
          <a:xfrm>
            <a:off x="8658226" y="4103689"/>
            <a:ext cx="252413" cy="155575"/>
          </a:xfrm>
          <a:prstGeom prst="rect">
            <a:avLst/>
          </a:prstGeom>
          <a:solidFill>
            <a:srgbClr val="9C00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62" name="Rectangle 258"/>
          <p:cNvSpPr>
            <a:spLocks noChangeArrowheads="1"/>
          </p:cNvSpPr>
          <p:nvPr/>
        </p:nvSpPr>
        <p:spPr bwMode="auto">
          <a:xfrm>
            <a:off x="7234238" y="4500563"/>
            <a:ext cx="15287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63" name="Rectangle 259"/>
          <p:cNvSpPr>
            <a:spLocks noChangeArrowheads="1"/>
          </p:cNvSpPr>
          <p:nvPr/>
        </p:nvSpPr>
        <p:spPr bwMode="auto">
          <a:xfrm>
            <a:off x="7913689" y="4676776"/>
            <a:ext cx="796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64" name="Rectangle 260"/>
          <p:cNvSpPr>
            <a:spLocks noChangeArrowheads="1"/>
          </p:cNvSpPr>
          <p:nvPr/>
        </p:nvSpPr>
        <p:spPr bwMode="auto">
          <a:xfrm>
            <a:off x="7404100" y="4103689"/>
            <a:ext cx="1308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685" name="Rectangle 261"/>
          <p:cNvSpPr>
            <a:spLocks noChangeArrowheads="1"/>
          </p:cNvSpPr>
          <p:nvPr/>
        </p:nvSpPr>
        <p:spPr bwMode="auto">
          <a:xfrm>
            <a:off x="8878889" y="3448050"/>
            <a:ext cx="17938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10 - 14%</a:t>
            </a:r>
            <a:endParaRPr lang="ru-RU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lang="ru-RU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1766" name="Rectangle 262"/>
          <p:cNvSpPr>
            <a:spLocks noChangeArrowheads="1"/>
          </p:cNvSpPr>
          <p:nvPr/>
        </p:nvSpPr>
        <p:spPr bwMode="auto">
          <a:xfrm>
            <a:off x="7489826" y="3498850"/>
            <a:ext cx="1782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67" name="Rectangle 263"/>
          <p:cNvSpPr>
            <a:spLocks noChangeArrowheads="1"/>
          </p:cNvSpPr>
          <p:nvPr/>
        </p:nvSpPr>
        <p:spPr bwMode="auto">
          <a:xfrm>
            <a:off x="9509126" y="2403475"/>
            <a:ext cx="20367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68" name="Rectangle 264"/>
          <p:cNvSpPr>
            <a:spLocks noChangeArrowheads="1"/>
          </p:cNvSpPr>
          <p:nvPr/>
        </p:nvSpPr>
        <p:spPr bwMode="auto">
          <a:xfrm>
            <a:off x="7404101" y="2974976"/>
            <a:ext cx="16986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69" name="Rectangle 265"/>
          <p:cNvSpPr>
            <a:spLocks noChangeArrowheads="1"/>
          </p:cNvSpPr>
          <p:nvPr/>
        </p:nvSpPr>
        <p:spPr bwMode="auto">
          <a:xfrm>
            <a:off x="7913688" y="3086101"/>
            <a:ext cx="23034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70" name="Rectangle 266"/>
          <p:cNvSpPr>
            <a:spLocks noChangeArrowheads="1"/>
          </p:cNvSpPr>
          <p:nvPr/>
        </p:nvSpPr>
        <p:spPr bwMode="auto">
          <a:xfrm>
            <a:off x="9593264" y="1335089"/>
            <a:ext cx="8604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71" name="Rectangle 267"/>
          <p:cNvSpPr>
            <a:spLocks noChangeArrowheads="1"/>
          </p:cNvSpPr>
          <p:nvPr/>
        </p:nvSpPr>
        <p:spPr bwMode="auto">
          <a:xfrm>
            <a:off x="4094163" y="6578600"/>
            <a:ext cx="66421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692" name="Rectangle 268"/>
          <p:cNvSpPr>
            <a:spLocks noChangeArrowheads="1"/>
          </p:cNvSpPr>
          <p:nvPr/>
        </p:nvSpPr>
        <p:spPr bwMode="auto">
          <a:xfrm>
            <a:off x="7359650" y="1125539"/>
            <a:ext cx="1058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Мужчины</a:t>
            </a:r>
          </a:p>
        </p:txBody>
      </p:sp>
      <p:sp>
        <p:nvSpPr>
          <p:cNvPr id="21773" name="Rectangle 269"/>
          <p:cNvSpPr>
            <a:spLocks noChangeArrowheads="1"/>
          </p:cNvSpPr>
          <p:nvPr/>
        </p:nvSpPr>
        <p:spPr bwMode="auto">
          <a:xfrm>
            <a:off x="6002338" y="4189414"/>
            <a:ext cx="214312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74" name="Rectangle 270"/>
          <p:cNvSpPr>
            <a:spLocks noChangeArrowheads="1"/>
          </p:cNvSpPr>
          <p:nvPr/>
        </p:nvSpPr>
        <p:spPr bwMode="auto">
          <a:xfrm>
            <a:off x="6216650" y="4189414"/>
            <a:ext cx="211138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75" name="Rectangle 271"/>
          <p:cNvSpPr>
            <a:spLocks noChangeArrowheads="1"/>
          </p:cNvSpPr>
          <p:nvPr/>
        </p:nvSpPr>
        <p:spPr bwMode="auto">
          <a:xfrm>
            <a:off x="6427789" y="4189414"/>
            <a:ext cx="212725" cy="153987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76" name="Rectangle 272"/>
          <p:cNvSpPr>
            <a:spLocks noChangeArrowheads="1"/>
          </p:cNvSpPr>
          <p:nvPr/>
        </p:nvSpPr>
        <p:spPr bwMode="auto">
          <a:xfrm>
            <a:off x="6640513" y="4189414"/>
            <a:ext cx="214312" cy="153987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77" name="Rectangle 273"/>
          <p:cNvSpPr>
            <a:spLocks noChangeArrowheads="1"/>
          </p:cNvSpPr>
          <p:nvPr/>
        </p:nvSpPr>
        <p:spPr bwMode="auto">
          <a:xfrm>
            <a:off x="6854826" y="4189414"/>
            <a:ext cx="212725" cy="153987"/>
          </a:xfrm>
          <a:prstGeom prst="rect">
            <a:avLst/>
          </a:prstGeom>
          <a:solidFill>
            <a:srgbClr val="FF0000"/>
          </a:solidFill>
          <a:ln w="165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78" name="Rectangle 274"/>
          <p:cNvSpPr>
            <a:spLocks noChangeArrowheads="1"/>
          </p:cNvSpPr>
          <p:nvPr/>
        </p:nvSpPr>
        <p:spPr bwMode="auto">
          <a:xfrm>
            <a:off x="6002338" y="4017964"/>
            <a:ext cx="214312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79" name="Rectangle 275"/>
          <p:cNvSpPr>
            <a:spLocks noChangeArrowheads="1"/>
          </p:cNvSpPr>
          <p:nvPr/>
        </p:nvSpPr>
        <p:spPr bwMode="auto">
          <a:xfrm>
            <a:off x="6002338" y="3833814"/>
            <a:ext cx="214312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0" name="Rectangle 276"/>
          <p:cNvSpPr>
            <a:spLocks noChangeArrowheads="1"/>
          </p:cNvSpPr>
          <p:nvPr/>
        </p:nvSpPr>
        <p:spPr bwMode="auto">
          <a:xfrm>
            <a:off x="6002338" y="3663951"/>
            <a:ext cx="214312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1" name="Rectangle 277"/>
          <p:cNvSpPr>
            <a:spLocks noChangeArrowheads="1"/>
          </p:cNvSpPr>
          <p:nvPr/>
        </p:nvSpPr>
        <p:spPr bwMode="auto">
          <a:xfrm>
            <a:off x="6002338" y="3362326"/>
            <a:ext cx="214312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2" name="Rectangle 278"/>
          <p:cNvSpPr>
            <a:spLocks noChangeArrowheads="1"/>
          </p:cNvSpPr>
          <p:nvPr/>
        </p:nvSpPr>
        <p:spPr bwMode="auto">
          <a:xfrm>
            <a:off x="6216650" y="4017964"/>
            <a:ext cx="211138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3" name="Rectangle 279"/>
          <p:cNvSpPr>
            <a:spLocks noChangeArrowheads="1"/>
          </p:cNvSpPr>
          <p:nvPr/>
        </p:nvSpPr>
        <p:spPr bwMode="auto">
          <a:xfrm>
            <a:off x="6427789" y="4017964"/>
            <a:ext cx="212725" cy="155575"/>
          </a:xfrm>
          <a:prstGeom prst="rect">
            <a:avLst/>
          </a:prstGeom>
          <a:solidFill>
            <a:srgbClr val="FF0000"/>
          </a:solidFill>
          <a:ln w="165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4" name="Rectangle 280"/>
          <p:cNvSpPr>
            <a:spLocks noChangeArrowheads="1"/>
          </p:cNvSpPr>
          <p:nvPr/>
        </p:nvSpPr>
        <p:spPr bwMode="auto">
          <a:xfrm>
            <a:off x="6640513" y="4017964"/>
            <a:ext cx="214312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5" name="Rectangle 281"/>
          <p:cNvSpPr>
            <a:spLocks noChangeArrowheads="1"/>
          </p:cNvSpPr>
          <p:nvPr/>
        </p:nvSpPr>
        <p:spPr bwMode="auto">
          <a:xfrm>
            <a:off x="6854826" y="4017964"/>
            <a:ext cx="212725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6" name="Rectangle 282"/>
          <p:cNvSpPr>
            <a:spLocks noChangeArrowheads="1"/>
          </p:cNvSpPr>
          <p:nvPr/>
        </p:nvSpPr>
        <p:spPr bwMode="auto">
          <a:xfrm>
            <a:off x="6216650" y="3833814"/>
            <a:ext cx="211138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7" name="Rectangle 283"/>
          <p:cNvSpPr>
            <a:spLocks noChangeArrowheads="1"/>
          </p:cNvSpPr>
          <p:nvPr/>
        </p:nvSpPr>
        <p:spPr bwMode="auto">
          <a:xfrm>
            <a:off x="6427789" y="3833814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8" name="Rectangle 284"/>
          <p:cNvSpPr>
            <a:spLocks noChangeArrowheads="1"/>
          </p:cNvSpPr>
          <p:nvPr/>
        </p:nvSpPr>
        <p:spPr bwMode="auto">
          <a:xfrm>
            <a:off x="6640513" y="3833814"/>
            <a:ext cx="214312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89" name="Rectangle 285"/>
          <p:cNvSpPr>
            <a:spLocks noChangeArrowheads="1"/>
          </p:cNvSpPr>
          <p:nvPr/>
        </p:nvSpPr>
        <p:spPr bwMode="auto">
          <a:xfrm>
            <a:off x="6854826" y="3833814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0" name="Rectangle 286"/>
          <p:cNvSpPr>
            <a:spLocks noChangeArrowheads="1"/>
          </p:cNvSpPr>
          <p:nvPr/>
        </p:nvSpPr>
        <p:spPr bwMode="auto">
          <a:xfrm>
            <a:off x="6216650" y="3663951"/>
            <a:ext cx="211138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1" name="Rectangle 287"/>
          <p:cNvSpPr>
            <a:spLocks noChangeArrowheads="1"/>
          </p:cNvSpPr>
          <p:nvPr/>
        </p:nvSpPr>
        <p:spPr bwMode="auto">
          <a:xfrm>
            <a:off x="6427789" y="3663951"/>
            <a:ext cx="212725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2" name="Rectangle 288"/>
          <p:cNvSpPr>
            <a:spLocks noChangeArrowheads="1"/>
          </p:cNvSpPr>
          <p:nvPr/>
        </p:nvSpPr>
        <p:spPr bwMode="auto">
          <a:xfrm>
            <a:off x="6640513" y="3663951"/>
            <a:ext cx="214312" cy="15557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3" name="Rectangle 289"/>
          <p:cNvSpPr>
            <a:spLocks noChangeArrowheads="1"/>
          </p:cNvSpPr>
          <p:nvPr/>
        </p:nvSpPr>
        <p:spPr bwMode="auto">
          <a:xfrm>
            <a:off x="6854826" y="3663951"/>
            <a:ext cx="212725" cy="15557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4" name="Rectangle 290"/>
          <p:cNvSpPr>
            <a:spLocks noChangeArrowheads="1"/>
          </p:cNvSpPr>
          <p:nvPr/>
        </p:nvSpPr>
        <p:spPr bwMode="auto">
          <a:xfrm>
            <a:off x="6216650" y="3362326"/>
            <a:ext cx="211138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5" name="Rectangle 291"/>
          <p:cNvSpPr>
            <a:spLocks noChangeArrowheads="1"/>
          </p:cNvSpPr>
          <p:nvPr/>
        </p:nvSpPr>
        <p:spPr bwMode="auto">
          <a:xfrm>
            <a:off x="6427789" y="3362326"/>
            <a:ext cx="212725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6" name="Rectangle 292"/>
          <p:cNvSpPr>
            <a:spLocks noChangeArrowheads="1"/>
          </p:cNvSpPr>
          <p:nvPr/>
        </p:nvSpPr>
        <p:spPr bwMode="auto">
          <a:xfrm>
            <a:off x="6640513" y="3362326"/>
            <a:ext cx="214312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7" name="Rectangle 293"/>
          <p:cNvSpPr>
            <a:spLocks noChangeArrowheads="1"/>
          </p:cNvSpPr>
          <p:nvPr/>
        </p:nvSpPr>
        <p:spPr bwMode="auto">
          <a:xfrm>
            <a:off x="6854826" y="3362326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8" name="Rectangle 294"/>
          <p:cNvSpPr>
            <a:spLocks noChangeArrowheads="1"/>
          </p:cNvSpPr>
          <p:nvPr/>
        </p:nvSpPr>
        <p:spPr bwMode="auto">
          <a:xfrm>
            <a:off x="6002338" y="3192464"/>
            <a:ext cx="214312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799" name="Rectangle 295"/>
          <p:cNvSpPr>
            <a:spLocks noChangeArrowheads="1"/>
          </p:cNvSpPr>
          <p:nvPr/>
        </p:nvSpPr>
        <p:spPr bwMode="auto">
          <a:xfrm>
            <a:off x="6216650" y="3192464"/>
            <a:ext cx="211138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0" name="Rectangle 296"/>
          <p:cNvSpPr>
            <a:spLocks noChangeArrowheads="1"/>
          </p:cNvSpPr>
          <p:nvPr/>
        </p:nvSpPr>
        <p:spPr bwMode="auto">
          <a:xfrm>
            <a:off x="6427789" y="3192464"/>
            <a:ext cx="212725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1" name="Rectangle 297"/>
          <p:cNvSpPr>
            <a:spLocks noChangeArrowheads="1"/>
          </p:cNvSpPr>
          <p:nvPr/>
        </p:nvSpPr>
        <p:spPr bwMode="auto">
          <a:xfrm>
            <a:off x="6640513" y="3192464"/>
            <a:ext cx="214312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2" name="Rectangle 298"/>
          <p:cNvSpPr>
            <a:spLocks noChangeArrowheads="1"/>
          </p:cNvSpPr>
          <p:nvPr/>
        </p:nvSpPr>
        <p:spPr bwMode="auto">
          <a:xfrm>
            <a:off x="6854826" y="3192464"/>
            <a:ext cx="212725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3" name="Rectangle 299"/>
          <p:cNvSpPr>
            <a:spLocks noChangeArrowheads="1"/>
          </p:cNvSpPr>
          <p:nvPr/>
        </p:nvSpPr>
        <p:spPr bwMode="auto">
          <a:xfrm>
            <a:off x="6002338" y="3016250"/>
            <a:ext cx="214312" cy="153988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4" name="Rectangle 300"/>
          <p:cNvSpPr>
            <a:spLocks noChangeArrowheads="1"/>
          </p:cNvSpPr>
          <p:nvPr/>
        </p:nvSpPr>
        <p:spPr bwMode="auto">
          <a:xfrm>
            <a:off x="6216650" y="3016250"/>
            <a:ext cx="211138" cy="153988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5" name="Rectangle 301"/>
          <p:cNvSpPr>
            <a:spLocks noChangeArrowheads="1"/>
          </p:cNvSpPr>
          <p:nvPr/>
        </p:nvSpPr>
        <p:spPr bwMode="auto">
          <a:xfrm>
            <a:off x="6427789" y="3016250"/>
            <a:ext cx="212725" cy="153988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6" name="Rectangle 302"/>
          <p:cNvSpPr>
            <a:spLocks noChangeArrowheads="1"/>
          </p:cNvSpPr>
          <p:nvPr/>
        </p:nvSpPr>
        <p:spPr bwMode="auto">
          <a:xfrm>
            <a:off x="6640513" y="3016250"/>
            <a:ext cx="214312" cy="153988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7" name="Rectangle 303"/>
          <p:cNvSpPr>
            <a:spLocks noChangeArrowheads="1"/>
          </p:cNvSpPr>
          <p:nvPr/>
        </p:nvSpPr>
        <p:spPr bwMode="auto">
          <a:xfrm>
            <a:off x="6854826" y="3016250"/>
            <a:ext cx="212725" cy="153988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8" name="Rectangle 304"/>
          <p:cNvSpPr>
            <a:spLocks noChangeArrowheads="1"/>
          </p:cNvSpPr>
          <p:nvPr/>
        </p:nvSpPr>
        <p:spPr bwMode="auto">
          <a:xfrm>
            <a:off x="6002338" y="2840039"/>
            <a:ext cx="214312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09" name="Rectangle 305"/>
          <p:cNvSpPr>
            <a:spLocks noChangeArrowheads="1"/>
          </p:cNvSpPr>
          <p:nvPr/>
        </p:nvSpPr>
        <p:spPr bwMode="auto">
          <a:xfrm>
            <a:off x="6216650" y="2840039"/>
            <a:ext cx="211138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0" name="Rectangle 306"/>
          <p:cNvSpPr>
            <a:spLocks noChangeArrowheads="1"/>
          </p:cNvSpPr>
          <p:nvPr/>
        </p:nvSpPr>
        <p:spPr bwMode="auto">
          <a:xfrm>
            <a:off x="6427789" y="2840039"/>
            <a:ext cx="212725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1" name="Rectangle 307"/>
          <p:cNvSpPr>
            <a:spLocks noChangeArrowheads="1"/>
          </p:cNvSpPr>
          <p:nvPr/>
        </p:nvSpPr>
        <p:spPr bwMode="auto">
          <a:xfrm>
            <a:off x="6640513" y="2840039"/>
            <a:ext cx="214312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2" name="Rectangle 308"/>
          <p:cNvSpPr>
            <a:spLocks noChangeArrowheads="1"/>
          </p:cNvSpPr>
          <p:nvPr/>
        </p:nvSpPr>
        <p:spPr bwMode="auto">
          <a:xfrm>
            <a:off x="6854826" y="2840039"/>
            <a:ext cx="212725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3" name="Rectangle 309"/>
          <p:cNvSpPr>
            <a:spLocks noChangeArrowheads="1"/>
          </p:cNvSpPr>
          <p:nvPr/>
        </p:nvSpPr>
        <p:spPr bwMode="auto">
          <a:xfrm>
            <a:off x="6002338" y="2544764"/>
            <a:ext cx="214312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4" name="Rectangle 310"/>
          <p:cNvSpPr>
            <a:spLocks noChangeArrowheads="1"/>
          </p:cNvSpPr>
          <p:nvPr/>
        </p:nvSpPr>
        <p:spPr bwMode="auto">
          <a:xfrm>
            <a:off x="6216650" y="2544764"/>
            <a:ext cx="211138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5" name="Rectangle 311"/>
          <p:cNvSpPr>
            <a:spLocks noChangeArrowheads="1"/>
          </p:cNvSpPr>
          <p:nvPr/>
        </p:nvSpPr>
        <p:spPr bwMode="auto">
          <a:xfrm>
            <a:off x="6427789" y="2544764"/>
            <a:ext cx="212725" cy="153987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6" name="Rectangle 312"/>
          <p:cNvSpPr>
            <a:spLocks noChangeArrowheads="1"/>
          </p:cNvSpPr>
          <p:nvPr/>
        </p:nvSpPr>
        <p:spPr bwMode="auto">
          <a:xfrm>
            <a:off x="6640513" y="2544764"/>
            <a:ext cx="214312" cy="153987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7" name="Rectangle 313"/>
          <p:cNvSpPr>
            <a:spLocks noChangeArrowheads="1"/>
          </p:cNvSpPr>
          <p:nvPr/>
        </p:nvSpPr>
        <p:spPr bwMode="auto">
          <a:xfrm>
            <a:off x="6854826" y="2544764"/>
            <a:ext cx="212725" cy="153987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8" name="Rectangle 314"/>
          <p:cNvSpPr>
            <a:spLocks noChangeArrowheads="1"/>
          </p:cNvSpPr>
          <p:nvPr/>
        </p:nvSpPr>
        <p:spPr bwMode="auto">
          <a:xfrm>
            <a:off x="6002338" y="2368551"/>
            <a:ext cx="214312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19" name="Rectangle 315"/>
          <p:cNvSpPr>
            <a:spLocks noChangeArrowheads="1"/>
          </p:cNvSpPr>
          <p:nvPr/>
        </p:nvSpPr>
        <p:spPr bwMode="auto">
          <a:xfrm>
            <a:off x="6216650" y="2368551"/>
            <a:ext cx="211138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0" name="Rectangle 316"/>
          <p:cNvSpPr>
            <a:spLocks noChangeArrowheads="1"/>
          </p:cNvSpPr>
          <p:nvPr/>
        </p:nvSpPr>
        <p:spPr bwMode="auto">
          <a:xfrm>
            <a:off x="6427789" y="2368551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1" name="Rectangle 317"/>
          <p:cNvSpPr>
            <a:spLocks noChangeArrowheads="1"/>
          </p:cNvSpPr>
          <p:nvPr/>
        </p:nvSpPr>
        <p:spPr bwMode="auto">
          <a:xfrm>
            <a:off x="6640513" y="2368551"/>
            <a:ext cx="214312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2" name="Rectangle 318"/>
          <p:cNvSpPr>
            <a:spLocks noChangeArrowheads="1"/>
          </p:cNvSpPr>
          <p:nvPr/>
        </p:nvSpPr>
        <p:spPr bwMode="auto">
          <a:xfrm>
            <a:off x="6854826" y="2368551"/>
            <a:ext cx="212725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3" name="Rectangle 319"/>
          <p:cNvSpPr>
            <a:spLocks noChangeArrowheads="1"/>
          </p:cNvSpPr>
          <p:nvPr/>
        </p:nvSpPr>
        <p:spPr bwMode="auto">
          <a:xfrm>
            <a:off x="6002338" y="2189164"/>
            <a:ext cx="214312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4" name="Rectangle 320"/>
          <p:cNvSpPr>
            <a:spLocks noChangeArrowheads="1"/>
          </p:cNvSpPr>
          <p:nvPr/>
        </p:nvSpPr>
        <p:spPr bwMode="auto">
          <a:xfrm>
            <a:off x="6216650" y="2189164"/>
            <a:ext cx="211138" cy="16192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5" name="Rectangle 321"/>
          <p:cNvSpPr>
            <a:spLocks noChangeArrowheads="1"/>
          </p:cNvSpPr>
          <p:nvPr/>
        </p:nvSpPr>
        <p:spPr bwMode="auto">
          <a:xfrm>
            <a:off x="6427789" y="2189164"/>
            <a:ext cx="212725" cy="16192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6" name="Rectangle 322"/>
          <p:cNvSpPr>
            <a:spLocks noChangeArrowheads="1"/>
          </p:cNvSpPr>
          <p:nvPr/>
        </p:nvSpPr>
        <p:spPr bwMode="auto">
          <a:xfrm>
            <a:off x="6640513" y="2189164"/>
            <a:ext cx="214312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7" name="Rectangle 323"/>
          <p:cNvSpPr>
            <a:spLocks noChangeArrowheads="1"/>
          </p:cNvSpPr>
          <p:nvPr/>
        </p:nvSpPr>
        <p:spPr bwMode="auto">
          <a:xfrm>
            <a:off x="6854826" y="2189164"/>
            <a:ext cx="212725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8" name="Rectangle 324"/>
          <p:cNvSpPr>
            <a:spLocks noChangeArrowheads="1"/>
          </p:cNvSpPr>
          <p:nvPr/>
        </p:nvSpPr>
        <p:spPr bwMode="auto">
          <a:xfrm>
            <a:off x="6002338" y="2022475"/>
            <a:ext cx="214312" cy="153988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29" name="Rectangle 325"/>
          <p:cNvSpPr>
            <a:spLocks noChangeArrowheads="1"/>
          </p:cNvSpPr>
          <p:nvPr/>
        </p:nvSpPr>
        <p:spPr bwMode="auto">
          <a:xfrm>
            <a:off x="6216650" y="2022475"/>
            <a:ext cx="211138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30" name="Rectangle 326"/>
          <p:cNvSpPr>
            <a:spLocks noChangeArrowheads="1"/>
          </p:cNvSpPr>
          <p:nvPr/>
        </p:nvSpPr>
        <p:spPr bwMode="auto">
          <a:xfrm>
            <a:off x="6427789" y="2022475"/>
            <a:ext cx="212725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31" name="Rectangle 327"/>
          <p:cNvSpPr>
            <a:spLocks noChangeArrowheads="1"/>
          </p:cNvSpPr>
          <p:nvPr/>
        </p:nvSpPr>
        <p:spPr bwMode="auto">
          <a:xfrm>
            <a:off x="6640513" y="2022475"/>
            <a:ext cx="214312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32" name="Rectangle 328"/>
          <p:cNvSpPr>
            <a:spLocks noChangeArrowheads="1"/>
          </p:cNvSpPr>
          <p:nvPr/>
        </p:nvSpPr>
        <p:spPr bwMode="auto">
          <a:xfrm>
            <a:off x="6854826" y="2022475"/>
            <a:ext cx="212725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33" name="Rectangle 329"/>
          <p:cNvSpPr>
            <a:spLocks noChangeArrowheads="1"/>
          </p:cNvSpPr>
          <p:nvPr/>
        </p:nvSpPr>
        <p:spPr bwMode="auto">
          <a:xfrm>
            <a:off x="6923089" y="3833813"/>
            <a:ext cx="11969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34" name="Rectangle 330"/>
          <p:cNvSpPr>
            <a:spLocks noChangeArrowheads="1"/>
          </p:cNvSpPr>
          <p:nvPr/>
        </p:nvSpPr>
        <p:spPr bwMode="auto">
          <a:xfrm>
            <a:off x="7011988" y="3894139"/>
            <a:ext cx="153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835" name="Rectangle 331"/>
          <p:cNvSpPr>
            <a:spLocks noChangeArrowheads="1"/>
          </p:cNvSpPr>
          <p:nvPr/>
        </p:nvSpPr>
        <p:spPr bwMode="auto">
          <a:xfrm>
            <a:off x="6923088" y="3016250"/>
            <a:ext cx="13382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36" name="Rectangle 332"/>
          <p:cNvSpPr>
            <a:spLocks noChangeArrowheads="1"/>
          </p:cNvSpPr>
          <p:nvPr/>
        </p:nvSpPr>
        <p:spPr bwMode="auto">
          <a:xfrm>
            <a:off x="6853239" y="2184401"/>
            <a:ext cx="133667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37" name="Rectangle 333"/>
          <p:cNvSpPr>
            <a:spLocks noChangeArrowheads="1"/>
          </p:cNvSpPr>
          <p:nvPr/>
        </p:nvSpPr>
        <p:spPr bwMode="auto">
          <a:xfrm>
            <a:off x="6940550" y="2243139"/>
            <a:ext cx="2051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838" name="Rectangle 334"/>
          <p:cNvSpPr>
            <a:spLocks noChangeArrowheads="1"/>
          </p:cNvSpPr>
          <p:nvPr/>
        </p:nvSpPr>
        <p:spPr bwMode="auto">
          <a:xfrm>
            <a:off x="5992813" y="5888039"/>
            <a:ext cx="214312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39" name="Rectangle 335"/>
          <p:cNvSpPr>
            <a:spLocks noChangeArrowheads="1"/>
          </p:cNvSpPr>
          <p:nvPr/>
        </p:nvSpPr>
        <p:spPr bwMode="auto">
          <a:xfrm>
            <a:off x="6207126" y="5888039"/>
            <a:ext cx="212725" cy="153987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0" name="Rectangle 336"/>
          <p:cNvSpPr>
            <a:spLocks noChangeArrowheads="1"/>
          </p:cNvSpPr>
          <p:nvPr/>
        </p:nvSpPr>
        <p:spPr bwMode="auto">
          <a:xfrm>
            <a:off x="6419851" y="5888039"/>
            <a:ext cx="214313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1" name="Rectangle 337"/>
          <p:cNvSpPr>
            <a:spLocks noChangeArrowheads="1"/>
          </p:cNvSpPr>
          <p:nvPr/>
        </p:nvSpPr>
        <p:spPr bwMode="auto">
          <a:xfrm>
            <a:off x="6634164" y="5888039"/>
            <a:ext cx="212725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2" name="Rectangle 338"/>
          <p:cNvSpPr>
            <a:spLocks noChangeArrowheads="1"/>
          </p:cNvSpPr>
          <p:nvPr/>
        </p:nvSpPr>
        <p:spPr bwMode="auto">
          <a:xfrm>
            <a:off x="6846889" y="5888039"/>
            <a:ext cx="211137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3" name="Rectangle 339"/>
          <p:cNvSpPr>
            <a:spLocks noChangeArrowheads="1"/>
          </p:cNvSpPr>
          <p:nvPr/>
        </p:nvSpPr>
        <p:spPr bwMode="auto">
          <a:xfrm>
            <a:off x="5992813" y="5713414"/>
            <a:ext cx="214312" cy="153987"/>
          </a:xfrm>
          <a:prstGeom prst="rect">
            <a:avLst/>
          </a:prstGeom>
          <a:solidFill>
            <a:srgbClr val="00FF00"/>
          </a:solidFill>
          <a:ln w="11113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4" name="Rectangle 340"/>
          <p:cNvSpPr>
            <a:spLocks noChangeArrowheads="1"/>
          </p:cNvSpPr>
          <p:nvPr/>
        </p:nvSpPr>
        <p:spPr bwMode="auto">
          <a:xfrm>
            <a:off x="6207126" y="5713414"/>
            <a:ext cx="212725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5" name="Rectangle 341"/>
          <p:cNvSpPr>
            <a:spLocks noChangeArrowheads="1"/>
          </p:cNvSpPr>
          <p:nvPr/>
        </p:nvSpPr>
        <p:spPr bwMode="auto">
          <a:xfrm>
            <a:off x="6419851" y="5713414"/>
            <a:ext cx="214313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6" name="Rectangle 342"/>
          <p:cNvSpPr>
            <a:spLocks noChangeArrowheads="1"/>
          </p:cNvSpPr>
          <p:nvPr/>
        </p:nvSpPr>
        <p:spPr bwMode="auto">
          <a:xfrm>
            <a:off x="6634164" y="5713414"/>
            <a:ext cx="212725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7" name="Rectangle 343"/>
          <p:cNvSpPr>
            <a:spLocks noChangeArrowheads="1"/>
          </p:cNvSpPr>
          <p:nvPr/>
        </p:nvSpPr>
        <p:spPr bwMode="auto">
          <a:xfrm>
            <a:off x="6846889" y="5713414"/>
            <a:ext cx="211137" cy="153987"/>
          </a:xfrm>
          <a:prstGeom prst="rect">
            <a:avLst/>
          </a:prstGeom>
          <a:solidFill>
            <a:srgbClr val="FFFF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endParaRPr lang="ru-RU" altLang="ru-RU" sz="240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848" name="Rectangle 344"/>
          <p:cNvSpPr>
            <a:spLocks noChangeArrowheads="1"/>
          </p:cNvSpPr>
          <p:nvPr/>
        </p:nvSpPr>
        <p:spPr bwMode="auto">
          <a:xfrm>
            <a:off x="5992813" y="5537200"/>
            <a:ext cx="214312" cy="153988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49" name="Rectangle 345"/>
          <p:cNvSpPr>
            <a:spLocks noChangeArrowheads="1"/>
          </p:cNvSpPr>
          <p:nvPr/>
        </p:nvSpPr>
        <p:spPr bwMode="auto">
          <a:xfrm>
            <a:off x="6207126" y="5537200"/>
            <a:ext cx="212725" cy="153988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0" name="Rectangle 346"/>
          <p:cNvSpPr>
            <a:spLocks noChangeArrowheads="1"/>
          </p:cNvSpPr>
          <p:nvPr/>
        </p:nvSpPr>
        <p:spPr bwMode="auto">
          <a:xfrm>
            <a:off x="6419851" y="5537200"/>
            <a:ext cx="214313" cy="153988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1" name="Rectangle 347"/>
          <p:cNvSpPr>
            <a:spLocks noChangeArrowheads="1"/>
          </p:cNvSpPr>
          <p:nvPr/>
        </p:nvSpPr>
        <p:spPr bwMode="auto">
          <a:xfrm>
            <a:off x="6634164" y="5537200"/>
            <a:ext cx="212725" cy="153988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2" name="Rectangle 348"/>
          <p:cNvSpPr>
            <a:spLocks noChangeArrowheads="1"/>
          </p:cNvSpPr>
          <p:nvPr/>
        </p:nvSpPr>
        <p:spPr bwMode="auto">
          <a:xfrm>
            <a:off x="6846889" y="5537200"/>
            <a:ext cx="211137" cy="153988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3" name="Rectangle 349"/>
          <p:cNvSpPr>
            <a:spLocks noChangeArrowheads="1"/>
          </p:cNvSpPr>
          <p:nvPr/>
        </p:nvSpPr>
        <p:spPr bwMode="auto">
          <a:xfrm>
            <a:off x="5992813" y="5365751"/>
            <a:ext cx="214312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4" name="Rectangle 350"/>
          <p:cNvSpPr>
            <a:spLocks noChangeArrowheads="1"/>
          </p:cNvSpPr>
          <p:nvPr/>
        </p:nvSpPr>
        <p:spPr bwMode="auto">
          <a:xfrm>
            <a:off x="6207126" y="5365751"/>
            <a:ext cx="212725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5" name="Rectangle 351"/>
          <p:cNvSpPr>
            <a:spLocks noChangeArrowheads="1"/>
          </p:cNvSpPr>
          <p:nvPr/>
        </p:nvSpPr>
        <p:spPr bwMode="auto">
          <a:xfrm>
            <a:off x="6419851" y="5365751"/>
            <a:ext cx="214313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6" name="Rectangle 352"/>
          <p:cNvSpPr>
            <a:spLocks noChangeArrowheads="1"/>
          </p:cNvSpPr>
          <p:nvPr/>
        </p:nvSpPr>
        <p:spPr bwMode="auto">
          <a:xfrm>
            <a:off x="6634164" y="5365751"/>
            <a:ext cx="212725" cy="161925"/>
          </a:xfrm>
          <a:prstGeom prst="rect">
            <a:avLst/>
          </a:prstGeom>
          <a:solidFill>
            <a:srgbClr val="FF99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7" name="Rectangle 353"/>
          <p:cNvSpPr>
            <a:spLocks noChangeArrowheads="1"/>
          </p:cNvSpPr>
          <p:nvPr/>
        </p:nvSpPr>
        <p:spPr bwMode="auto">
          <a:xfrm>
            <a:off x="6846889" y="5365751"/>
            <a:ext cx="211137" cy="161925"/>
          </a:xfrm>
          <a:prstGeom prst="rect">
            <a:avLst/>
          </a:prstGeom>
          <a:solidFill>
            <a:srgbClr val="FF99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8" name="Rectangle 354"/>
          <p:cNvSpPr>
            <a:spLocks noChangeArrowheads="1"/>
          </p:cNvSpPr>
          <p:nvPr/>
        </p:nvSpPr>
        <p:spPr bwMode="auto">
          <a:xfrm>
            <a:off x="6915151" y="5537201"/>
            <a:ext cx="982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59" name="Rectangle 355"/>
          <p:cNvSpPr>
            <a:spLocks noChangeArrowheads="1"/>
          </p:cNvSpPr>
          <p:nvPr/>
        </p:nvSpPr>
        <p:spPr bwMode="auto">
          <a:xfrm>
            <a:off x="7004050" y="5588001"/>
            <a:ext cx="153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860" name="Rectangle 356"/>
          <p:cNvSpPr>
            <a:spLocks noChangeArrowheads="1"/>
          </p:cNvSpPr>
          <p:nvPr/>
        </p:nvSpPr>
        <p:spPr bwMode="auto">
          <a:xfrm>
            <a:off x="7250114" y="5888039"/>
            <a:ext cx="211137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1" name="Rectangle 357"/>
          <p:cNvSpPr>
            <a:spLocks noChangeArrowheads="1"/>
          </p:cNvSpPr>
          <p:nvPr/>
        </p:nvSpPr>
        <p:spPr bwMode="auto">
          <a:xfrm>
            <a:off x="7461251" y="5888039"/>
            <a:ext cx="212725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2" name="Rectangle 358"/>
          <p:cNvSpPr>
            <a:spLocks noChangeArrowheads="1"/>
          </p:cNvSpPr>
          <p:nvPr/>
        </p:nvSpPr>
        <p:spPr bwMode="auto">
          <a:xfrm>
            <a:off x="7673976" y="5888039"/>
            <a:ext cx="214313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3" name="Rectangle 359"/>
          <p:cNvSpPr>
            <a:spLocks noChangeArrowheads="1"/>
          </p:cNvSpPr>
          <p:nvPr/>
        </p:nvSpPr>
        <p:spPr bwMode="auto">
          <a:xfrm>
            <a:off x="7888289" y="5888039"/>
            <a:ext cx="212725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4" name="Rectangle 360"/>
          <p:cNvSpPr>
            <a:spLocks noChangeArrowheads="1"/>
          </p:cNvSpPr>
          <p:nvPr/>
        </p:nvSpPr>
        <p:spPr bwMode="auto">
          <a:xfrm>
            <a:off x="8101014" y="5888039"/>
            <a:ext cx="212725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5" name="Rectangle 361"/>
          <p:cNvSpPr>
            <a:spLocks noChangeArrowheads="1"/>
          </p:cNvSpPr>
          <p:nvPr/>
        </p:nvSpPr>
        <p:spPr bwMode="auto">
          <a:xfrm>
            <a:off x="7250114" y="5713414"/>
            <a:ext cx="211137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6" name="Rectangle 362"/>
          <p:cNvSpPr>
            <a:spLocks noChangeArrowheads="1"/>
          </p:cNvSpPr>
          <p:nvPr/>
        </p:nvSpPr>
        <p:spPr bwMode="auto">
          <a:xfrm>
            <a:off x="7461251" y="5713414"/>
            <a:ext cx="212725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7" name="Rectangle 363"/>
          <p:cNvSpPr>
            <a:spLocks noChangeArrowheads="1"/>
          </p:cNvSpPr>
          <p:nvPr/>
        </p:nvSpPr>
        <p:spPr bwMode="auto">
          <a:xfrm>
            <a:off x="7673976" y="5713414"/>
            <a:ext cx="214313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8" name="Rectangle 364"/>
          <p:cNvSpPr>
            <a:spLocks noChangeArrowheads="1"/>
          </p:cNvSpPr>
          <p:nvPr/>
        </p:nvSpPr>
        <p:spPr bwMode="auto">
          <a:xfrm>
            <a:off x="7888289" y="5713414"/>
            <a:ext cx="212725" cy="153987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69" name="Rectangle 365"/>
          <p:cNvSpPr>
            <a:spLocks noChangeArrowheads="1"/>
          </p:cNvSpPr>
          <p:nvPr/>
        </p:nvSpPr>
        <p:spPr bwMode="auto">
          <a:xfrm>
            <a:off x="8101014" y="5713414"/>
            <a:ext cx="212725" cy="153987"/>
          </a:xfrm>
          <a:prstGeom prst="rect">
            <a:avLst/>
          </a:prstGeom>
          <a:solidFill>
            <a:srgbClr val="FF99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0" name="Rectangle 366"/>
          <p:cNvSpPr>
            <a:spLocks noChangeArrowheads="1"/>
          </p:cNvSpPr>
          <p:nvPr/>
        </p:nvSpPr>
        <p:spPr bwMode="auto">
          <a:xfrm>
            <a:off x="7250114" y="5537200"/>
            <a:ext cx="211137" cy="153988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1" name="Rectangle 367"/>
          <p:cNvSpPr>
            <a:spLocks noChangeArrowheads="1"/>
          </p:cNvSpPr>
          <p:nvPr/>
        </p:nvSpPr>
        <p:spPr bwMode="auto">
          <a:xfrm>
            <a:off x="7461251" y="5537200"/>
            <a:ext cx="212725" cy="153988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2" name="Rectangle 368"/>
          <p:cNvSpPr>
            <a:spLocks noChangeArrowheads="1"/>
          </p:cNvSpPr>
          <p:nvPr/>
        </p:nvSpPr>
        <p:spPr bwMode="auto">
          <a:xfrm>
            <a:off x="7673976" y="5537200"/>
            <a:ext cx="214313" cy="153988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3" name="Rectangle 369"/>
          <p:cNvSpPr>
            <a:spLocks noChangeArrowheads="1"/>
          </p:cNvSpPr>
          <p:nvPr/>
        </p:nvSpPr>
        <p:spPr bwMode="auto">
          <a:xfrm>
            <a:off x="7888289" y="5537200"/>
            <a:ext cx="212725" cy="153988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4" name="Rectangle 370"/>
          <p:cNvSpPr>
            <a:spLocks noChangeArrowheads="1"/>
          </p:cNvSpPr>
          <p:nvPr/>
        </p:nvSpPr>
        <p:spPr bwMode="auto">
          <a:xfrm>
            <a:off x="8101014" y="5537200"/>
            <a:ext cx="212725" cy="153988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5" name="Rectangle 371"/>
          <p:cNvSpPr>
            <a:spLocks noChangeArrowheads="1"/>
          </p:cNvSpPr>
          <p:nvPr/>
        </p:nvSpPr>
        <p:spPr bwMode="auto">
          <a:xfrm>
            <a:off x="7250114" y="5365751"/>
            <a:ext cx="211137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6" name="Rectangle 372"/>
          <p:cNvSpPr>
            <a:spLocks noChangeArrowheads="1"/>
          </p:cNvSpPr>
          <p:nvPr/>
        </p:nvSpPr>
        <p:spPr bwMode="auto">
          <a:xfrm>
            <a:off x="7461251" y="5365751"/>
            <a:ext cx="212725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7" name="Rectangle 373"/>
          <p:cNvSpPr>
            <a:spLocks noChangeArrowheads="1"/>
          </p:cNvSpPr>
          <p:nvPr/>
        </p:nvSpPr>
        <p:spPr bwMode="auto">
          <a:xfrm>
            <a:off x="7673976" y="5365751"/>
            <a:ext cx="214313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8" name="Rectangle 374"/>
          <p:cNvSpPr>
            <a:spLocks noChangeArrowheads="1"/>
          </p:cNvSpPr>
          <p:nvPr/>
        </p:nvSpPr>
        <p:spPr bwMode="auto">
          <a:xfrm>
            <a:off x="7888289" y="5365751"/>
            <a:ext cx="212725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79" name="Rectangle 375"/>
          <p:cNvSpPr>
            <a:spLocks noChangeArrowheads="1"/>
          </p:cNvSpPr>
          <p:nvPr/>
        </p:nvSpPr>
        <p:spPr bwMode="auto">
          <a:xfrm>
            <a:off x="8101014" y="5365751"/>
            <a:ext cx="212725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800" name="Rectangle 376"/>
          <p:cNvSpPr>
            <a:spLocks noChangeArrowheads="1"/>
          </p:cNvSpPr>
          <p:nvPr/>
        </p:nvSpPr>
        <p:spPr bwMode="auto">
          <a:xfrm>
            <a:off x="5418139" y="4714875"/>
            <a:ext cx="5386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50 лет</a:t>
            </a:r>
            <a:endParaRPr lang="ru-RU" b="1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881" name="Rectangle 377"/>
          <p:cNvSpPr>
            <a:spLocks noChangeArrowheads="1"/>
          </p:cNvSpPr>
          <p:nvPr/>
        </p:nvSpPr>
        <p:spPr bwMode="auto">
          <a:xfrm>
            <a:off x="3097213" y="5035551"/>
            <a:ext cx="214312" cy="15557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82" name="Rectangle 378"/>
          <p:cNvSpPr>
            <a:spLocks noChangeArrowheads="1"/>
          </p:cNvSpPr>
          <p:nvPr/>
        </p:nvSpPr>
        <p:spPr bwMode="auto">
          <a:xfrm>
            <a:off x="3311525" y="5035551"/>
            <a:ext cx="211138" cy="15557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83" name="Rectangle 379"/>
          <p:cNvSpPr>
            <a:spLocks noChangeArrowheads="1"/>
          </p:cNvSpPr>
          <p:nvPr/>
        </p:nvSpPr>
        <p:spPr bwMode="auto">
          <a:xfrm>
            <a:off x="3522663" y="5035551"/>
            <a:ext cx="214312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84" name="Rectangle 380"/>
          <p:cNvSpPr>
            <a:spLocks noChangeArrowheads="1"/>
          </p:cNvSpPr>
          <p:nvPr/>
        </p:nvSpPr>
        <p:spPr bwMode="auto">
          <a:xfrm>
            <a:off x="3736976" y="5035551"/>
            <a:ext cx="214313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85" name="Rectangle 381"/>
          <p:cNvSpPr>
            <a:spLocks noChangeArrowheads="1"/>
          </p:cNvSpPr>
          <p:nvPr/>
        </p:nvSpPr>
        <p:spPr bwMode="auto">
          <a:xfrm>
            <a:off x="3951289" y="5035551"/>
            <a:ext cx="211137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86" name="Rectangle 382"/>
          <p:cNvSpPr>
            <a:spLocks noChangeArrowheads="1"/>
          </p:cNvSpPr>
          <p:nvPr/>
        </p:nvSpPr>
        <p:spPr bwMode="auto">
          <a:xfrm>
            <a:off x="3097213" y="4859339"/>
            <a:ext cx="214312" cy="161925"/>
          </a:xfrm>
          <a:prstGeom prst="rect">
            <a:avLst/>
          </a:prstGeom>
          <a:solidFill>
            <a:srgbClr val="00FF00"/>
          </a:solidFill>
          <a:ln w="11176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87" name="Rectangle 383"/>
          <p:cNvSpPr>
            <a:spLocks noChangeArrowheads="1"/>
          </p:cNvSpPr>
          <p:nvPr/>
        </p:nvSpPr>
        <p:spPr bwMode="auto">
          <a:xfrm>
            <a:off x="3311525" y="4859339"/>
            <a:ext cx="211138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88" name="Rectangle 384"/>
          <p:cNvSpPr>
            <a:spLocks noChangeArrowheads="1"/>
          </p:cNvSpPr>
          <p:nvPr/>
        </p:nvSpPr>
        <p:spPr bwMode="auto">
          <a:xfrm>
            <a:off x="3522663" y="4859339"/>
            <a:ext cx="214312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89" name="Rectangle 385"/>
          <p:cNvSpPr>
            <a:spLocks noChangeArrowheads="1"/>
          </p:cNvSpPr>
          <p:nvPr/>
        </p:nvSpPr>
        <p:spPr bwMode="auto">
          <a:xfrm>
            <a:off x="3736976" y="4859339"/>
            <a:ext cx="214313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0" name="Rectangle 386"/>
          <p:cNvSpPr>
            <a:spLocks noChangeArrowheads="1"/>
          </p:cNvSpPr>
          <p:nvPr/>
        </p:nvSpPr>
        <p:spPr bwMode="auto">
          <a:xfrm>
            <a:off x="3951289" y="4859339"/>
            <a:ext cx="211137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1" name="Rectangle 387"/>
          <p:cNvSpPr>
            <a:spLocks noChangeArrowheads="1"/>
          </p:cNvSpPr>
          <p:nvPr/>
        </p:nvSpPr>
        <p:spPr bwMode="auto">
          <a:xfrm>
            <a:off x="3311525" y="4691064"/>
            <a:ext cx="211138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2" name="Rectangle 388"/>
          <p:cNvSpPr>
            <a:spLocks noChangeArrowheads="1"/>
          </p:cNvSpPr>
          <p:nvPr/>
        </p:nvSpPr>
        <p:spPr bwMode="auto">
          <a:xfrm>
            <a:off x="3097213" y="4691064"/>
            <a:ext cx="214312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3" name="Rectangle 389"/>
          <p:cNvSpPr>
            <a:spLocks noChangeArrowheads="1"/>
          </p:cNvSpPr>
          <p:nvPr/>
        </p:nvSpPr>
        <p:spPr bwMode="auto">
          <a:xfrm>
            <a:off x="3522663" y="4691064"/>
            <a:ext cx="214312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4" name="Rectangle 390"/>
          <p:cNvSpPr>
            <a:spLocks noChangeArrowheads="1"/>
          </p:cNvSpPr>
          <p:nvPr/>
        </p:nvSpPr>
        <p:spPr bwMode="auto">
          <a:xfrm>
            <a:off x="3736976" y="4691064"/>
            <a:ext cx="214313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5" name="Rectangle 391"/>
          <p:cNvSpPr>
            <a:spLocks noChangeArrowheads="1"/>
          </p:cNvSpPr>
          <p:nvPr/>
        </p:nvSpPr>
        <p:spPr bwMode="auto">
          <a:xfrm>
            <a:off x="3951289" y="4691064"/>
            <a:ext cx="211137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6" name="Rectangle 392"/>
          <p:cNvSpPr>
            <a:spLocks noChangeArrowheads="1"/>
          </p:cNvSpPr>
          <p:nvPr/>
        </p:nvSpPr>
        <p:spPr bwMode="auto">
          <a:xfrm>
            <a:off x="3097213" y="4513264"/>
            <a:ext cx="214312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7" name="Rectangle 393"/>
          <p:cNvSpPr>
            <a:spLocks noChangeArrowheads="1"/>
          </p:cNvSpPr>
          <p:nvPr/>
        </p:nvSpPr>
        <p:spPr bwMode="auto">
          <a:xfrm>
            <a:off x="3311525" y="4513264"/>
            <a:ext cx="211138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8" name="Rectangle 394"/>
          <p:cNvSpPr>
            <a:spLocks noChangeArrowheads="1"/>
          </p:cNvSpPr>
          <p:nvPr/>
        </p:nvSpPr>
        <p:spPr bwMode="auto">
          <a:xfrm>
            <a:off x="3522663" y="4513264"/>
            <a:ext cx="214312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899" name="Rectangle 395"/>
          <p:cNvSpPr>
            <a:spLocks noChangeArrowheads="1"/>
          </p:cNvSpPr>
          <p:nvPr/>
        </p:nvSpPr>
        <p:spPr bwMode="auto">
          <a:xfrm>
            <a:off x="3736976" y="4513264"/>
            <a:ext cx="214313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0" name="Rectangle 396"/>
          <p:cNvSpPr>
            <a:spLocks noChangeArrowheads="1"/>
          </p:cNvSpPr>
          <p:nvPr/>
        </p:nvSpPr>
        <p:spPr bwMode="auto">
          <a:xfrm>
            <a:off x="3951289" y="4513264"/>
            <a:ext cx="211137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1" name="Rectangle 397"/>
          <p:cNvSpPr>
            <a:spLocks noChangeArrowheads="1"/>
          </p:cNvSpPr>
          <p:nvPr/>
        </p:nvSpPr>
        <p:spPr bwMode="auto">
          <a:xfrm>
            <a:off x="3957639" y="4691063"/>
            <a:ext cx="119538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2" name="Rectangle 398"/>
          <p:cNvSpPr>
            <a:spLocks noChangeArrowheads="1"/>
          </p:cNvSpPr>
          <p:nvPr/>
        </p:nvSpPr>
        <p:spPr bwMode="auto">
          <a:xfrm>
            <a:off x="4046538" y="4741864"/>
            <a:ext cx="2051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903" name="Rectangle 399"/>
          <p:cNvSpPr>
            <a:spLocks noChangeArrowheads="1"/>
          </p:cNvSpPr>
          <p:nvPr/>
        </p:nvSpPr>
        <p:spPr bwMode="auto">
          <a:xfrm>
            <a:off x="4354514" y="5035551"/>
            <a:ext cx="211137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4" name="Rectangle 400"/>
          <p:cNvSpPr>
            <a:spLocks noChangeArrowheads="1"/>
          </p:cNvSpPr>
          <p:nvPr/>
        </p:nvSpPr>
        <p:spPr bwMode="auto">
          <a:xfrm>
            <a:off x="4565651" y="5035551"/>
            <a:ext cx="212725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5" name="Rectangle 401"/>
          <p:cNvSpPr>
            <a:spLocks noChangeArrowheads="1"/>
          </p:cNvSpPr>
          <p:nvPr/>
        </p:nvSpPr>
        <p:spPr bwMode="auto">
          <a:xfrm>
            <a:off x="4778376" y="5035551"/>
            <a:ext cx="212725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6" name="Rectangle 402"/>
          <p:cNvSpPr>
            <a:spLocks noChangeArrowheads="1"/>
          </p:cNvSpPr>
          <p:nvPr/>
        </p:nvSpPr>
        <p:spPr bwMode="auto">
          <a:xfrm>
            <a:off x="4991101" y="5035551"/>
            <a:ext cx="212725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7" name="Rectangle 403"/>
          <p:cNvSpPr>
            <a:spLocks noChangeArrowheads="1"/>
          </p:cNvSpPr>
          <p:nvPr/>
        </p:nvSpPr>
        <p:spPr bwMode="auto">
          <a:xfrm>
            <a:off x="5203826" y="5035551"/>
            <a:ext cx="214313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8" name="Rectangle 404"/>
          <p:cNvSpPr>
            <a:spLocks noChangeArrowheads="1"/>
          </p:cNvSpPr>
          <p:nvPr/>
        </p:nvSpPr>
        <p:spPr bwMode="auto">
          <a:xfrm>
            <a:off x="4354514" y="4859339"/>
            <a:ext cx="211137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09" name="Rectangle 405"/>
          <p:cNvSpPr>
            <a:spLocks noChangeArrowheads="1"/>
          </p:cNvSpPr>
          <p:nvPr/>
        </p:nvSpPr>
        <p:spPr bwMode="auto">
          <a:xfrm>
            <a:off x="4565651" y="4859339"/>
            <a:ext cx="212725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0" name="Rectangle 406"/>
          <p:cNvSpPr>
            <a:spLocks noChangeArrowheads="1"/>
          </p:cNvSpPr>
          <p:nvPr/>
        </p:nvSpPr>
        <p:spPr bwMode="auto">
          <a:xfrm>
            <a:off x="4778376" y="4859339"/>
            <a:ext cx="212725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1" name="Rectangle 407"/>
          <p:cNvSpPr>
            <a:spLocks noChangeArrowheads="1"/>
          </p:cNvSpPr>
          <p:nvPr/>
        </p:nvSpPr>
        <p:spPr bwMode="auto">
          <a:xfrm>
            <a:off x="4991101" y="4859339"/>
            <a:ext cx="212725" cy="16192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2" name="Rectangle 408"/>
          <p:cNvSpPr>
            <a:spLocks noChangeArrowheads="1"/>
          </p:cNvSpPr>
          <p:nvPr/>
        </p:nvSpPr>
        <p:spPr bwMode="auto">
          <a:xfrm>
            <a:off x="5203826" y="4859339"/>
            <a:ext cx="214313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3" name="Rectangle 409"/>
          <p:cNvSpPr>
            <a:spLocks noChangeArrowheads="1"/>
          </p:cNvSpPr>
          <p:nvPr/>
        </p:nvSpPr>
        <p:spPr bwMode="auto">
          <a:xfrm>
            <a:off x="4354514" y="4691064"/>
            <a:ext cx="211137" cy="153987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4" name="Rectangle 410"/>
          <p:cNvSpPr>
            <a:spLocks noChangeArrowheads="1"/>
          </p:cNvSpPr>
          <p:nvPr/>
        </p:nvSpPr>
        <p:spPr bwMode="auto">
          <a:xfrm>
            <a:off x="4565651" y="4691064"/>
            <a:ext cx="212725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5" name="Rectangle 411"/>
          <p:cNvSpPr>
            <a:spLocks noChangeArrowheads="1"/>
          </p:cNvSpPr>
          <p:nvPr/>
        </p:nvSpPr>
        <p:spPr bwMode="auto">
          <a:xfrm>
            <a:off x="4778376" y="4691064"/>
            <a:ext cx="212725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6" name="Rectangle 412"/>
          <p:cNvSpPr>
            <a:spLocks noChangeArrowheads="1"/>
          </p:cNvSpPr>
          <p:nvPr/>
        </p:nvSpPr>
        <p:spPr bwMode="auto">
          <a:xfrm>
            <a:off x="4991101" y="4691064"/>
            <a:ext cx="212725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7" name="Rectangle 413"/>
          <p:cNvSpPr>
            <a:spLocks noChangeArrowheads="1"/>
          </p:cNvSpPr>
          <p:nvPr/>
        </p:nvSpPr>
        <p:spPr bwMode="auto">
          <a:xfrm>
            <a:off x="5203826" y="4691064"/>
            <a:ext cx="214313" cy="153987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8" name="Rectangle 414"/>
          <p:cNvSpPr>
            <a:spLocks noChangeArrowheads="1"/>
          </p:cNvSpPr>
          <p:nvPr/>
        </p:nvSpPr>
        <p:spPr bwMode="auto">
          <a:xfrm>
            <a:off x="4354514" y="4513264"/>
            <a:ext cx="211137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19" name="Rectangle 415"/>
          <p:cNvSpPr>
            <a:spLocks noChangeArrowheads="1"/>
          </p:cNvSpPr>
          <p:nvPr/>
        </p:nvSpPr>
        <p:spPr bwMode="auto">
          <a:xfrm>
            <a:off x="4565651" y="4513264"/>
            <a:ext cx="212725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0" name="Rectangle 416"/>
          <p:cNvSpPr>
            <a:spLocks noChangeArrowheads="1"/>
          </p:cNvSpPr>
          <p:nvPr/>
        </p:nvSpPr>
        <p:spPr bwMode="auto">
          <a:xfrm>
            <a:off x="4778376" y="4513264"/>
            <a:ext cx="212725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1" name="Rectangle 417"/>
          <p:cNvSpPr>
            <a:spLocks noChangeArrowheads="1"/>
          </p:cNvSpPr>
          <p:nvPr/>
        </p:nvSpPr>
        <p:spPr bwMode="auto">
          <a:xfrm>
            <a:off x="4991101" y="4513264"/>
            <a:ext cx="212725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2" name="Rectangle 418"/>
          <p:cNvSpPr>
            <a:spLocks noChangeArrowheads="1"/>
          </p:cNvSpPr>
          <p:nvPr/>
        </p:nvSpPr>
        <p:spPr bwMode="auto">
          <a:xfrm>
            <a:off x="5203826" y="4513264"/>
            <a:ext cx="214313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3" name="Rectangle 419"/>
          <p:cNvSpPr>
            <a:spLocks noChangeArrowheads="1"/>
          </p:cNvSpPr>
          <p:nvPr/>
        </p:nvSpPr>
        <p:spPr bwMode="auto">
          <a:xfrm>
            <a:off x="6002338" y="5035551"/>
            <a:ext cx="214312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4" name="Rectangle 420"/>
          <p:cNvSpPr>
            <a:spLocks noChangeArrowheads="1"/>
          </p:cNvSpPr>
          <p:nvPr/>
        </p:nvSpPr>
        <p:spPr bwMode="auto">
          <a:xfrm>
            <a:off x="6216650" y="5035551"/>
            <a:ext cx="211138" cy="155575"/>
          </a:xfrm>
          <a:prstGeom prst="rect">
            <a:avLst/>
          </a:prstGeom>
          <a:solidFill>
            <a:srgbClr val="FFFF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5" name="Rectangle 421"/>
          <p:cNvSpPr>
            <a:spLocks noChangeArrowheads="1"/>
          </p:cNvSpPr>
          <p:nvPr/>
        </p:nvSpPr>
        <p:spPr bwMode="auto">
          <a:xfrm>
            <a:off x="6427789" y="5035551"/>
            <a:ext cx="212725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6" name="Rectangle 422"/>
          <p:cNvSpPr>
            <a:spLocks noChangeArrowheads="1"/>
          </p:cNvSpPr>
          <p:nvPr/>
        </p:nvSpPr>
        <p:spPr bwMode="auto">
          <a:xfrm>
            <a:off x="6640513" y="5035551"/>
            <a:ext cx="214312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7" name="Rectangle 423"/>
          <p:cNvSpPr>
            <a:spLocks noChangeArrowheads="1"/>
          </p:cNvSpPr>
          <p:nvPr/>
        </p:nvSpPr>
        <p:spPr bwMode="auto">
          <a:xfrm>
            <a:off x="6854826" y="5035551"/>
            <a:ext cx="212725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8" name="Rectangle 424"/>
          <p:cNvSpPr>
            <a:spLocks noChangeArrowheads="1"/>
          </p:cNvSpPr>
          <p:nvPr/>
        </p:nvSpPr>
        <p:spPr bwMode="auto">
          <a:xfrm>
            <a:off x="6002338" y="4859339"/>
            <a:ext cx="214312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29" name="Rectangle 425"/>
          <p:cNvSpPr>
            <a:spLocks noChangeArrowheads="1"/>
          </p:cNvSpPr>
          <p:nvPr/>
        </p:nvSpPr>
        <p:spPr bwMode="auto">
          <a:xfrm>
            <a:off x="6216650" y="4859339"/>
            <a:ext cx="211138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0" name="Rectangle 426"/>
          <p:cNvSpPr>
            <a:spLocks noChangeArrowheads="1"/>
          </p:cNvSpPr>
          <p:nvPr/>
        </p:nvSpPr>
        <p:spPr bwMode="auto">
          <a:xfrm>
            <a:off x="6427789" y="4859339"/>
            <a:ext cx="212725" cy="16192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1" name="Rectangle 427"/>
          <p:cNvSpPr>
            <a:spLocks noChangeArrowheads="1"/>
          </p:cNvSpPr>
          <p:nvPr/>
        </p:nvSpPr>
        <p:spPr bwMode="auto">
          <a:xfrm>
            <a:off x="6640513" y="4859339"/>
            <a:ext cx="214312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2" name="Rectangle 428"/>
          <p:cNvSpPr>
            <a:spLocks noChangeArrowheads="1"/>
          </p:cNvSpPr>
          <p:nvPr/>
        </p:nvSpPr>
        <p:spPr bwMode="auto">
          <a:xfrm>
            <a:off x="6854826" y="4859339"/>
            <a:ext cx="212725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3" name="Rectangle 429"/>
          <p:cNvSpPr>
            <a:spLocks noChangeArrowheads="1"/>
          </p:cNvSpPr>
          <p:nvPr/>
        </p:nvSpPr>
        <p:spPr bwMode="auto">
          <a:xfrm>
            <a:off x="6216650" y="4691064"/>
            <a:ext cx="211138" cy="153987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4" name="Rectangle 430"/>
          <p:cNvSpPr>
            <a:spLocks noChangeArrowheads="1"/>
          </p:cNvSpPr>
          <p:nvPr/>
        </p:nvSpPr>
        <p:spPr bwMode="auto">
          <a:xfrm>
            <a:off x="6002338" y="4691064"/>
            <a:ext cx="214312" cy="153987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5" name="Rectangle 431"/>
          <p:cNvSpPr>
            <a:spLocks noChangeArrowheads="1"/>
          </p:cNvSpPr>
          <p:nvPr/>
        </p:nvSpPr>
        <p:spPr bwMode="auto">
          <a:xfrm>
            <a:off x="6427789" y="4691064"/>
            <a:ext cx="212725" cy="153987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6" name="Rectangle 432"/>
          <p:cNvSpPr>
            <a:spLocks noChangeArrowheads="1"/>
          </p:cNvSpPr>
          <p:nvPr/>
        </p:nvSpPr>
        <p:spPr bwMode="auto">
          <a:xfrm>
            <a:off x="6640513" y="4691064"/>
            <a:ext cx="214312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7" name="Rectangle 433"/>
          <p:cNvSpPr>
            <a:spLocks noChangeArrowheads="1"/>
          </p:cNvSpPr>
          <p:nvPr/>
        </p:nvSpPr>
        <p:spPr bwMode="auto">
          <a:xfrm>
            <a:off x="6854826" y="4691064"/>
            <a:ext cx="212725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8" name="Rectangle 434"/>
          <p:cNvSpPr>
            <a:spLocks noChangeArrowheads="1"/>
          </p:cNvSpPr>
          <p:nvPr/>
        </p:nvSpPr>
        <p:spPr bwMode="auto">
          <a:xfrm>
            <a:off x="6002338" y="4513264"/>
            <a:ext cx="214312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39" name="Rectangle 435"/>
          <p:cNvSpPr>
            <a:spLocks noChangeArrowheads="1"/>
          </p:cNvSpPr>
          <p:nvPr/>
        </p:nvSpPr>
        <p:spPr bwMode="auto">
          <a:xfrm>
            <a:off x="6216650" y="4513264"/>
            <a:ext cx="211138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0" name="Rectangle 436"/>
          <p:cNvSpPr>
            <a:spLocks noChangeArrowheads="1"/>
          </p:cNvSpPr>
          <p:nvPr/>
        </p:nvSpPr>
        <p:spPr bwMode="auto">
          <a:xfrm>
            <a:off x="6427789" y="4513264"/>
            <a:ext cx="212725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1" name="Rectangle 437"/>
          <p:cNvSpPr>
            <a:spLocks noChangeArrowheads="1"/>
          </p:cNvSpPr>
          <p:nvPr/>
        </p:nvSpPr>
        <p:spPr bwMode="auto">
          <a:xfrm>
            <a:off x="6640513" y="4513264"/>
            <a:ext cx="214312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2" name="Rectangle 438"/>
          <p:cNvSpPr>
            <a:spLocks noChangeArrowheads="1"/>
          </p:cNvSpPr>
          <p:nvPr/>
        </p:nvSpPr>
        <p:spPr bwMode="auto">
          <a:xfrm>
            <a:off x="6854826" y="4513264"/>
            <a:ext cx="212725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3" name="Rectangle 439"/>
          <p:cNvSpPr>
            <a:spLocks noChangeArrowheads="1"/>
          </p:cNvSpPr>
          <p:nvPr/>
        </p:nvSpPr>
        <p:spPr bwMode="auto">
          <a:xfrm>
            <a:off x="6862763" y="4691063"/>
            <a:ext cx="11938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4" name="Rectangle 440"/>
          <p:cNvSpPr>
            <a:spLocks noChangeArrowheads="1"/>
          </p:cNvSpPr>
          <p:nvPr/>
        </p:nvSpPr>
        <p:spPr bwMode="auto">
          <a:xfrm>
            <a:off x="6950075" y="4741864"/>
            <a:ext cx="2051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endParaRPr lang="ru-RU" altLang="ru-RU" b="1">
              <a:latin typeface="Times New Roman" panose="02020603050405020304" pitchFamily="18" charset="0"/>
            </a:endParaRPr>
          </a:p>
        </p:txBody>
      </p:sp>
      <p:sp>
        <p:nvSpPr>
          <p:cNvPr id="21945" name="Rectangle 441"/>
          <p:cNvSpPr>
            <a:spLocks noChangeArrowheads="1"/>
          </p:cNvSpPr>
          <p:nvPr/>
        </p:nvSpPr>
        <p:spPr bwMode="auto">
          <a:xfrm>
            <a:off x="7259639" y="5035551"/>
            <a:ext cx="211137" cy="155575"/>
          </a:xfrm>
          <a:prstGeom prst="rect">
            <a:avLst/>
          </a:prstGeom>
          <a:solidFill>
            <a:srgbClr val="FF99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6" name="Rectangle 442"/>
          <p:cNvSpPr>
            <a:spLocks noChangeArrowheads="1"/>
          </p:cNvSpPr>
          <p:nvPr/>
        </p:nvSpPr>
        <p:spPr bwMode="auto">
          <a:xfrm>
            <a:off x="7470776" y="5035551"/>
            <a:ext cx="212725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7" name="Rectangle 443"/>
          <p:cNvSpPr>
            <a:spLocks noChangeArrowheads="1"/>
          </p:cNvSpPr>
          <p:nvPr/>
        </p:nvSpPr>
        <p:spPr bwMode="auto">
          <a:xfrm>
            <a:off x="7683501" y="5035551"/>
            <a:ext cx="212725" cy="15557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8" name="Rectangle 444"/>
          <p:cNvSpPr>
            <a:spLocks noChangeArrowheads="1"/>
          </p:cNvSpPr>
          <p:nvPr/>
        </p:nvSpPr>
        <p:spPr bwMode="auto">
          <a:xfrm>
            <a:off x="7896225" y="5035551"/>
            <a:ext cx="211138" cy="155575"/>
          </a:xfrm>
          <a:prstGeom prst="rect">
            <a:avLst/>
          </a:prstGeom>
          <a:solidFill>
            <a:srgbClr val="FF0000"/>
          </a:solidFill>
          <a:ln w="165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49" name="Rectangle 445"/>
          <p:cNvSpPr>
            <a:spLocks noChangeArrowheads="1"/>
          </p:cNvSpPr>
          <p:nvPr/>
        </p:nvSpPr>
        <p:spPr bwMode="auto">
          <a:xfrm>
            <a:off x="8107363" y="5035551"/>
            <a:ext cx="214312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0" name="Rectangle 446"/>
          <p:cNvSpPr>
            <a:spLocks noChangeArrowheads="1"/>
          </p:cNvSpPr>
          <p:nvPr/>
        </p:nvSpPr>
        <p:spPr bwMode="auto">
          <a:xfrm>
            <a:off x="7259639" y="4859339"/>
            <a:ext cx="211137" cy="161925"/>
          </a:xfrm>
          <a:prstGeom prst="rect">
            <a:avLst/>
          </a:prstGeom>
          <a:solidFill>
            <a:srgbClr val="E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1" name="Rectangle 447"/>
          <p:cNvSpPr>
            <a:spLocks noChangeArrowheads="1"/>
          </p:cNvSpPr>
          <p:nvPr/>
        </p:nvSpPr>
        <p:spPr bwMode="auto">
          <a:xfrm>
            <a:off x="7470776" y="4859339"/>
            <a:ext cx="212725" cy="161925"/>
          </a:xfrm>
          <a:prstGeom prst="rect">
            <a:avLst/>
          </a:prstGeom>
          <a:solidFill>
            <a:srgbClr val="FF0000"/>
          </a:solidFill>
          <a:ln w="165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2" name="Rectangle 448"/>
          <p:cNvSpPr>
            <a:spLocks noChangeArrowheads="1"/>
          </p:cNvSpPr>
          <p:nvPr/>
        </p:nvSpPr>
        <p:spPr bwMode="auto">
          <a:xfrm>
            <a:off x="7683501" y="4859339"/>
            <a:ext cx="212725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3" name="Rectangle 449"/>
          <p:cNvSpPr>
            <a:spLocks noChangeArrowheads="1"/>
          </p:cNvSpPr>
          <p:nvPr/>
        </p:nvSpPr>
        <p:spPr bwMode="auto">
          <a:xfrm>
            <a:off x="7896225" y="4859339"/>
            <a:ext cx="211138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4" name="Rectangle 450"/>
          <p:cNvSpPr>
            <a:spLocks noChangeArrowheads="1"/>
          </p:cNvSpPr>
          <p:nvPr/>
        </p:nvSpPr>
        <p:spPr bwMode="auto">
          <a:xfrm>
            <a:off x="8107363" y="4859339"/>
            <a:ext cx="214312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5" name="Rectangle 451"/>
          <p:cNvSpPr>
            <a:spLocks noChangeArrowheads="1"/>
          </p:cNvSpPr>
          <p:nvPr/>
        </p:nvSpPr>
        <p:spPr bwMode="auto">
          <a:xfrm>
            <a:off x="7259639" y="4691064"/>
            <a:ext cx="211137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6" name="Rectangle 452"/>
          <p:cNvSpPr>
            <a:spLocks noChangeArrowheads="1"/>
          </p:cNvSpPr>
          <p:nvPr/>
        </p:nvSpPr>
        <p:spPr bwMode="auto">
          <a:xfrm>
            <a:off x="7470776" y="4691064"/>
            <a:ext cx="212725" cy="153987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7" name="Rectangle 453"/>
          <p:cNvSpPr>
            <a:spLocks noChangeArrowheads="1"/>
          </p:cNvSpPr>
          <p:nvPr/>
        </p:nvSpPr>
        <p:spPr bwMode="auto">
          <a:xfrm>
            <a:off x="7683501" y="4691064"/>
            <a:ext cx="212725" cy="153987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8" name="Rectangle 454"/>
          <p:cNvSpPr>
            <a:spLocks noChangeArrowheads="1"/>
          </p:cNvSpPr>
          <p:nvPr/>
        </p:nvSpPr>
        <p:spPr bwMode="auto">
          <a:xfrm>
            <a:off x="7896225" y="4691064"/>
            <a:ext cx="211138" cy="153987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59" name="Rectangle 455"/>
          <p:cNvSpPr>
            <a:spLocks noChangeArrowheads="1"/>
          </p:cNvSpPr>
          <p:nvPr/>
        </p:nvSpPr>
        <p:spPr bwMode="auto">
          <a:xfrm>
            <a:off x="8107363" y="4691064"/>
            <a:ext cx="214312" cy="153987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0" name="Rectangle 456"/>
          <p:cNvSpPr>
            <a:spLocks noChangeArrowheads="1"/>
          </p:cNvSpPr>
          <p:nvPr/>
        </p:nvSpPr>
        <p:spPr bwMode="auto">
          <a:xfrm>
            <a:off x="7259639" y="4513264"/>
            <a:ext cx="211137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1" name="Rectangle 457"/>
          <p:cNvSpPr>
            <a:spLocks noChangeArrowheads="1"/>
          </p:cNvSpPr>
          <p:nvPr/>
        </p:nvSpPr>
        <p:spPr bwMode="auto">
          <a:xfrm>
            <a:off x="7470776" y="4513264"/>
            <a:ext cx="212725" cy="161925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2" name="Rectangle 458"/>
          <p:cNvSpPr>
            <a:spLocks noChangeArrowheads="1"/>
          </p:cNvSpPr>
          <p:nvPr/>
        </p:nvSpPr>
        <p:spPr bwMode="auto">
          <a:xfrm>
            <a:off x="7683501" y="4513264"/>
            <a:ext cx="212725" cy="16192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3" name="Rectangle 459"/>
          <p:cNvSpPr>
            <a:spLocks noChangeArrowheads="1"/>
          </p:cNvSpPr>
          <p:nvPr/>
        </p:nvSpPr>
        <p:spPr bwMode="auto">
          <a:xfrm>
            <a:off x="7896225" y="4513264"/>
            <a:ext cx="211138" cy="16192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4" name="Rectangle 460"/>
          <p:cNvSpPr>
            <a:spLocks noChangeArrowheads="1"/>
          </p:cNvSpPr>
          <p:nvPr/>
        </p:nvSpPr>
        <p:spPr bwMode="auto">
          <a:xfrm>
            <a:off x="8107363" y="4513264"/>
            <a:ext cx="214312" cy="16192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5" name="Rectangle 461"/>
          <p:cNvSpPr>
            <a:spLocks noChangeArrowheads="1"/>
          </p:cNvSpPr>
          <p:nvPr/>
        </p:nvSpPr>
        <p:spPr bwMode="auto">
          <a:xfrm>
            <a:off x="7259639" y="4189414"/>
            <a:ext cx="211137" cy="153987"/>
          </a:xfrm>
          <a:prstGeom prst="rect">
            <a:avLst/>
          </a:prstGeom>
          <a:solidFill>
            <a:srgbClr val="FF0000"/>
          </a:solidFill>
          <a:ln w="165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6" name="Rectangle 462"/>
          <p:cNvSpPr>
            <a:spLocks noChangeArrowheads="1"/>
          </p:cNvSpPr>
          <p:nvPr/>
        </p:nvSpPr>
        <p:spPr bwMode="auto">
          <a:xfrm>
            <a:off x="7470776" y="4189414"/>
            <a:ext cx="212725" cy="153987"/>
          </a:xfrm>
          <a:prstGeom prst="rect">
            <a:avLst/>
          </a:prstGeom>
          <a:solidFill>
            <a:srgbClr val="FF0000"/>
          </a:solidFill>
          <a:ln w="165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7" name="Rectangle 463"/>
          <p:cNvSpPr>
            <a:spLocks noChangeArrowheads="1"/>
          </p:cNvSpPr>
          <p:nvPr/>
        </p:nvSpPr>
        <p:spPr bwMode="auto">
          <a:xfrm>
            <a:off x="7683501" y="4189414"/>
            <a:ext cx="212725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8" name="Rectangle 464"/>
          <p:cNvSpPr>
            <a:spLocks noChangeArrowheads="1"/>
          </p:cNvSpPr>
          <p:nvPr/>
        </p:nvSpPr>
        <p:spPr bwMode="auto">
          <a:xfrm>
            <a:off x="7896225" y="4189414"/>
            <a:ext cx="211138" cy="153987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69" name="Rectangle 465"/>
          <p:cNvSpPr>
            <a:spLocks noChangeArrowheads="1"/>
          </p:cNvSpPr>
          <p:nvPr/>
        </p:nvSpPr>
        <p:spPr bwMode="auto">
          <a:xfrm>
            <a:off x="8107363" y="4189414"/>
            <a:ext cx="214312" cy="153987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0" name="Rectangle 466"/>
          <p:cNvSpPr>
            <a:spLocks noChangeArrowheads="1"/>
          </p:cNvSpPr>
          <p:nvPr/>
        </p:nvSpPr>
        <p:spPr bwMode="auto">
          <a:xfrm>
            <a:off x="7259639" y="4017964"/>
            <a:ext cx="211137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1" name="Rectangle 467"/>
          <p:cNvSpPr>
            <a:spLocks noChangeArrowheads="1"/>
          </p:cNvSpPr>
          <p:nvPr/>
        </p:nvSpPr>
        <p:spPr bwMode="auto">
          <a:xfrm>
            <a:off x="7470776" y="4017964"/>
            <a:ext cx="212725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2" name="Rectangle 468"/>
          <p:cNvSpPr>
            <a:spLocks noChangeArrowheads="1"/>
          </p:cNvSpPr>
          <p:nvPr/>
        </p:nvSpPr>
        <p:spPr bwMode="auto">
          <a:xfrm>
            <a:off x="7683501" y="4017964"/>
            <a:ext cx="212725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3" name="Rectangle 469"/>
          <p:cNvSpPr>
            <a:spLocks noChangeArrowheads="1"/>
          </p:cNvSpPr>
          <p:nvPr/>
        </p:nvSpPr>
        <p:spPr bwMode="auto">
          <a:xfrm>
            <a:off x="7896225" y="4017964"/>
            <a:ext cx="211138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4" name="Rectangle 470"/>
          <p:cNvSpPr>
            <a:spLocks noChangeArrowheads="1"/>
          </p:cNvSpPr>
          <p:nvPr/>
        </p:nvSpPr>
        <p:spPr bwMode="auto">
          <a:xfrm>
            <a:off x="8107363" y="4017964"/>
            <a:ext cx="214312" cy="15557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5" name="Rectangle 471"/>
          <p:cNvSpPr>
            <a:spLocks noChangeArrowheads="1"/>
          </p:cNvSpPr>
          <p:nvPr/>
        </p:nvSpPr>
        <p:spPr bwMode="auto">
          <a:xfrm>
            <a:off x="7259639" y="3833814"/>
            <a:ext cx="211137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6" name="Rectangle 472"/>
          <p:cNvSpPr>
            <a:spLocks noChangeArrowheads="1"/>
          </p:cNvSpPr>
          <p:nvPr/>
        </p:nvSpPr>
        <p:spPr bwMode="auto">
          <a:xfrm>
            <a:off x="7470776" y="3833814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7" name="Rectangle 473"/>
          <p:cNvSpPr>
            <a:spLocks noChangeArrowheads="1"/>
          </p:cNvSpPr>
          <p:nvPr/>
        </p:nvSpPr>
        <p:spPr bwMode="auto">
          <a:xfrm>
            <a:off x="7683501" y="3833814"/>
            <a:ext cx="212725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8" name="Rectangle 474"/>
          <p:cNvSpPr>
            <a:spLocks noChangeArrowheads="1"/>
          </p:cNvSpPr>
          <p:nvPr/>
        </p:nvSpPr>
        <p:spPr bwMode="auto">
          <a:xfrm>
            <a:off x="7896225" y="3833814"/>
            <a:ext cx="211138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79" name="Rectangle 475"/>
          <p:cNvSpPr>
            <a:spLocks noChangeArrowheads="1"/>
          </p:cNvSpPr>
          <p:nvPr/>
        </p:nvSpPr>
        <p:spPr bwMode="auto">
          <a:xfrm>
            <a:off x="8107363" y="3833814"/>
            <a:ext cx="214312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0" name="Rectangle 476"/>
          <p:cNvSpPr>
            <a:spLocks noChangeArrowheads="1"/>
          </p:cNvSpPr>
          <p:nvPr/>
        </p:nvSpPr>
        <p:spPr bwMode="auto">
          <a:xfrm>
            <a:off x="7259639" y="3663951"/>
            <a:ext cx="211137" cy="15557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1" name="Rectangle 477"/>
          <p:cNvSpPr>
            <a:spLocks noChangeArrowheads="1"/>
          </p:cNvSpPr>
          <p:nvPr/>
        </p:nvSpPr>
        <p:spPr bwMode="auto">
          <a:xfrm>
            <a:off x="7470776" y="3663951"/>
            <a:ext cx="212725" cy="15557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2" name="Rectangle 478"/>
          <p:cNvSpPr>
            <a:spLocks noChangeArrowheads="1"/>
          </p:cNvSpPr>
          <p:nvPr/>
        </p:nvSpPr>
        <p:spPr bwMode="auto">
          <a:xfrm>
            <a:off x="7683501" y="3663951"/>
            <a:ext cx="212725" cy="15557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3" name="Rectangle 479"/>
          <p:cNvSpPr>
            <a:spLocks noChangeArrowheads="1"/>
          </p:cNvSpPr>
          <p:nvPr/>
        </p:nvSpPr>
        <p:spPr bwMode="auto">
          <a:xfrm>
            <a:off x="7896225" y="3663951"/>
            <a:ext cx="211138" cy="15557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4" name="Rectangle 480"/>
          <p:cNvSpPr>
            <a:spLocks noChangeArrowheads="1"/>
          </p:cNvSpPr>
          <p:nvPr/>
        </p:nvSpPr>
        <p:spPr bwMode="auto">
          <a:xfrm>
            <a:off x="8107363" y="3663951"/>
            <a:ext cx="214312" cy="15557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5" name="Rectangle 481"/>
          <p:cNvSpPr>
            <a:spLocks noChangeArrowheads="1"/>
          </p:cNvSpPr>
          <p:nvPr/>
        </p:nvSpPr>
        <p:spPr bwMode="auto">
          <a:xfrm>
            <a:off x="7259639" y="3362326"/>
            <a:ext cx="211137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6" name="Rectangle 482"/>
          <p:cNvSpPr>
            <a:spLocks noChangeArrowheads="1"/>
          </p:cNvSpPr>
          <p:nvPr/>
        </p:nvSpPr>
        <p:spPr bwMode="auto">
          <a:xfrm>
            <a:off x="7470776" y="3362326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7" name="Rectangle 483"/>
          <p:cNvSpPr>
            <a:spLocks noChangeArrowheads="1"/>
          </p:cNvSpPr>
          <p:nvPr/>
        </p:nvSpPr>
        <p:spPr bwMode="auto">
          <a:xfrm>
            <a:off x="7683501" y="3362326"/>
            <a:ext cx="212725" cy="16192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8" name="Rectangle 484"/>
          <p:cNvSpPr>
            <a:spLocks noChangeArrowheads="1"/>
          </p:cNvSpPr>
          <p:nvPr/>
        </p:nvSpPr>
        <p:spPr bwMode="auto">
          <a:xfrm>
            <a:off x="7896225" y="3362326"/>
            <a:ext cx="211138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89" name="Rectangle 485"/>
          <p:cNvSpPr>
            <a:spLocks noChangeArrowheads="1"/>
          </p:cNvSpPr>
          <p:nvPr/>
        </p:nvSpPr>
        <p:spPr bwMode="auto">
          <a:xfrm>
            <a:off x="8107363" y="3362326"/>
            <a:ext cx="214312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0" name="Rectangle 486"/>
          <p:cNvSpPr>
            <a:spLocks noChangeArrowheads="1"/>
          </p:cNvSpPr>
          <p:nvPr/>
        </p:nvSpPr>
        <p:spPr bwMode="auto">
          <a:xfrm>
            <a:off x="7259639" y="3192464"/>
            <a:ext cx="211137" cy="155575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1" name="Rectangle 487"/>
          <p:cNvSpPr>
            <a:spLocks noChangeArrowheads="1"/>
          </p:cNvSpPr>
          <p:nvPr/>
        </p:nvSpPr>
        <p:spPr bwMode="auto">
          <a:xfrm>
            <a:off x="7470776" y="3192464"/>
            <a:ext cx="212725" cy="155575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2" name="Rectangle 488"/>
          <p:cNvSpPr>
            <a:spLocks noChangeArrowheads="1"/>
          </p:cNvSpPr>
          <p:nvPr/>
        </p:nvSpPr>
        <p:spPr bwMode="auto">
          <a:xfrm>
            <a:off x="7683501" y="3192464"/>
            <a:ext cx="212725" cy="15557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3" name="Rectangle 489"/>
          <p:cNvSpPr>
            <a:spLocks noChangeArrowheads="1"/>
          </p:cNvSpPr>
          <p:nvPr/>
        </p:nvSpPr>
        <p:spPr bwMode="auto">
          <a:xfrm>
            <a:off x="7896225" y="3192464"/>
            <a:ext cx="211138" cy="15557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4" name="Rectangle 490"/>
          <p:cNvSpPr>
            <a:spLocks noChangeArrowheads="1"/>
          </p:cNvSpPr>
          <p:nvPr/>
        </p:nvSpPr>
        <p:spPr bwMode="auto">
          <a:xfrm>
            <a:off x="8107363" y="3192464"/>
            <a:ext cx="214312" cy="15557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5" name="Rectangle 491"/>
          <p:cNvSpPr>
            <a:spLocks noChangeArrowheads="1"/>
          </p:cNvSpPr>
          <p:nvPr/>
        </p:nvSpPr>
        <p:spPr bwMode="auto">
          <a:xfrm>
            <a:off x="7259639" y="3016250"/>
            <a:ext cx="211137" cy="153988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6" name="Rectangle 492"/>
          <p:cNvSpPr>
            <a:spLocks noChangeArrowheads="1"/>
          </p:cNvSpPr>
          <p:nvPr/>
        </p:nvSpPr>
        <p:spPr bwMode="auto">
          <a:xfrm>
            <a:off x="7259639" y="2840039"/>
            <a:ext cx="211137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7" name="Rectangle 493"/>
          <p:cNvSpPr>
            <a:spLocks noChangeArrowheads="1"/>
          </p:cNvSpPr>
          <p:nvPr/>
        </p:nvSpPr>
        <p:spPr bwMode="auto">
          <a:xfrm>
            <a:off x="7470776" y="3016250"/>
            <a:ext cx="212725" cy="153988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8" name="Rectangle 494"/>
          <p:cNvSpPr>
            <a:spLocks noChangeArrowheads="1"/>
          </p:cNvSpPr>
          <p:nvPr/>
        </p:nvSpPr>
        <p:spPr bwMode="auto">
          <a:xfrm>
            <a:off x="7470776" y="2840039"/>
            <a:ext cx="212725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999" name="Rectangle 495"/>
          <p:cNvSpPr>
            <a:spLocks noChangeArrowheads="1"/>
          </p:cNvSpPr>
          <p:nvPr/>
        </p:nvSpPr>
        <p:spPr bwMode="auto">
          <a:xfrm>
            <a:off x="7683501" y="2840039"/>
            <a:ext cx="212725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0" name="Rectangle 496"/>
          <p:cNvSpPr>
            <a:spLocks noChangeArrowheads="1"/>
          </p:cNvSpPr>
          <p:nvPr/>
        </p:nvSpPr>
        <p:spPr bwMode="auto">
          <a:xfrm>
            <a:off x="7683501" y="3016250"/>
            <a:ext cx="212725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1" name="Rectangle 497"/>
          <p:cNvSpPr>
            <a:spLocks noChangeArrowheads="1"/>
          </p:cNvSpPr>
          <p:nvPr/>
        </p:nvSpPr>
        <p:spPr bwMode="auto">
          <a:xfrm>
            <a:off x="7896225" y="3016250"/>
            <a:ext cx="211138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2" name="Rectangle 498"/>
          <p:cNvSpPr>
            <a:spLocks noChangeArrowheads="1"/>
          </p:cNvSpPr>
          <p:nvPr/>
        </p:nvSpPr>
        <p:spPr bwMode="auto">
          <a:xfrm>
            <a:off x="8107363" y="3016250"/>
            <a:ext cx="214312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3" name="Rectangle 499"/>
          <p:cNvSpPr>
            <a:spLocks noChangeArrowheads="1"/>
          </p:cNvSpPr>
          <p:nvPr/>
        </p:nvSpPr>
        <p:spPr bwMode="auto">
          <a:xfrm>
            <a:off x="7896225" y="2840039"/>
            <a:ext cx="211138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4" name="Rectangle 500"/>
          <p:cNvSpPr>
            <a:spLocks noChangeArrowheads="1"/>
          </p:cNvSpPr>
          <p:nvPr/>
        </p:nvSpPr>
        <p:spPr bwMode="auto">
          <a:xfrm>
            <a:off x="8107363" y="2840039"/>
            <a:ext cx="214312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5" name="Rectangle 501"/>
          <p:cNvSpPr>
            <a:spLocks noChangeArrowheads="1"/>
          </p:cNvSpPr>
          <p:nvPr/>
        </p:nvSpPr>
        <p:spPr bwMode="auto">
          <a:xfrm>
            <a:off x="7259639" y="2544764"/>
            <a:ext cx="211137" cy="153987"/>
          </a:xfrm>
          <a:prstGeom prst="rect">
            <a:avLst/>
          </a:prstGeom>
          <a:solidFill>
            <a:srgbClr val="5A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6" name="Rectangle 502"/>
          <p:cNvSpPr>
            <a:spLocks noChangeArrowheads="1"/>
          </p:cNvSpPr>
          <p:nvPr/>
        </p:nvSpPr>
        <p:spPr bwMode="auto">
          <a:xfrm>
            <a:off x="7470776" y="2544764"/>
            <a:ext cx="212725" cy="153987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7" name="Rectangle 503"/>
          <p:cNvSpPr>
            <a:spLocks noChangeArrowheads="1"/>
          </p:cNvSpPr>
          <p:nvPr/>
        </p:nvSpPr>
        <p:spPr bwMode="auto">
          <a:xfrm>
            <a:off x="7259639" y="2368551"/>
            <a:ext cx="211137" cy="161925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8" name="Rectangle 504"/>
          <p:cNvSpPr>
            <a:spLocks noChangeArrowheads="1"/>
          </p:cNvSpPr>
          <p:nvPr/>
        </p:nvSpPr>
        <p:spPr bwMode="auto">
          <a:xfrm>
            <a:off x="7259639" y="2189164"/>
            <a:ext cx="211137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09" name="Rectangle 505"/>
          <p:cNvSpPr>
            <a:spLocks noChangeArrowheads="1"/>
          </p:cNvSpPr>
          <p:nvPr/>
        </p:nvSpPr>
        <p:spPr bwMode="auto">
          <a:xfrm>
            <a:off x="7470776" y="2368551"/>
            <a:ext cx="212725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0" name="Rectangle 506"/>
          <p:cNvSpPr>
            <a:spLocks noChangeArrowheads="1"/>
          </p:cNvSpPr>
          <p:nvPr/>
        </p:nvSpPr>
        <p:spPr bwMode="auto">
          <a:xfrm>
            <a:off x="7470776" y="2189164"/>
            <a:ext cx="212725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1" name="Rectangle 507"/>
          <p:cNvSpPr>
            <a:spLocks noChangeArrowheads="1"/>
          </p:cNvSpPr>
          <p:nvPr/>
        </p:nvSpPr>
        <p:spPr bwMode="auto">
          <a:xfrm>
            <a:off x="7683501" y="2189164"/>
            <a:ext cx="212725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2" name="Rectangle 508"/>
          <p:cNvSpPr>
            <a:spLocks noChangeArrowheads="1"/>
          </p:cNvSpPr>
          <p:nvPr/>
        </p:nvSpPr>
        <p:spPr bwMode="auto">
          <a:xfrm>
            <a:off x="7683501" y="2368551"/>
            <a:ext cx="212725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3" name="Rectangle 509"/>
          <p:cNvSpPr>
            <a:spLocks noChangeArrowheads="1"/>
          </p:cNvSpPr>
          <p:nvPr/>
        </p:nvSpPr>
        <p:spPr bwMode="auto">
          <a:xfrm>
            <a:off x="7683501" y="2544764"/>
            <a:ext cx="212725" cy="153987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4" name="Rectangle 510"/>
          <p:cNvSpPr>
            <a:spLocks noChangeArrowheads="1"/>
          </p:cNvSpPr>
          <p:nvPr/>
        </p:nvSpPr>
        <p:spPr bwMode="auto">
          <a:xfrm>
            <a:off x="7259639" y="2022475"/>
            <a:ext cx="211137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5" name="Rectangle 511"/>
          <p:cNvSpPr>
            <a:spLocks noChangeArrowheads="1"/>
          </p:cNvSpPr>
          <p:nvPr/>
        </p:nvSpPr>
        <p:spPr bwMode="auto">
          <a:xfrm>
            <a:off x="7470776" y="2022475"/>
            <a:ext cx="212725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6" name="Rectangle 512"/>
          <p:cNvSpPr>
            <a:spLocks noChangeArrowheads="1"/>
          </p:cNvSpPr>
          <p:nvPr/>
        </p:nvSpPr>
        <p:spPr bwMode="auto">
          <a:xfrm>
            <a:off x="7683501" y="2022475"/>
            <a:ext cx="212725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7" name="Rectangle 513"/>
          <p:cNvSpPr>
            <a:spLocks noChangeArrowheads="1"/>
          </p:cNvSpPr>
          <p:nvPr/>
        </p:nvSpPr>
        <p:spPr bwMode="auto">
          <a:xfrm>
            <a:off x="7896225" y="2022475"/>
            <a:ext cx="211138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8" name="Rectangle 514"/>
          <p:cNvSpPr>
            <a:spLocks noChangeArrowheads="1"/>
          </p:cNvSpPr>
          <p:nvPr/>
        </p:nvSpPr>
        <p:spPr bwMode="auto">
          <a:xfrm>
            <a:off x="7896225" y="2189164"/>
            <a:ext cx="211138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19" name="Rectangle 515"/>
          <p:cNvSpPr>
            <a:spLocks noChangeArrowheads="1"/>
          </p:cNvSpPr>
          <p:nvPr/>
        </p:nvSpPr>
        <p:spPr bwMode="auto">
          <a:xfrm>
            <a:off x="7896225" y="2368551"/>
            <a:ext cx="211138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20" name="Rectangle 516"/>
          <p:cNvSpPr>
            <a:spLocks noChangeArrowheads="1"/>
          </p:cNvSpPr>
          <p:nvPr/>
        </p:nvSpPr>
        <p:spPr bwMode="auto">
          <a:xfrm>
            <a:off x="7896225" y="2544764"/>
            <a:ext cx="211138" cy="153987"/>
          </a:xfrm>
          <a:prstGeom prst="rect">
            <a:avLst/>
          </a:prstGeom>
          <a:solidFill>
            <a:srgbClr val="320000"/>
          </a:solidFill>
          <a:ln w="11113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21" name="Rectangle 517"/>
          <p:cNvSpPr>
            <a:spLocks noChangeArrowheads="1"/>
          </p:cNvSpPr>
          <p:nvPr/>
        </p:nvSpPr>
        <p:spPr bwMode="auto">
          <a:xfrm>
            <a:off x="8107363" y="2544764"/>
            <a:ext cx="214312" cy="153987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22" name="Rectangle 518"/>
          <p:cNvSpPr>
            <a:spLocks noChangeArrowheads="1"/>
          </p:cNvSpPr>
          <p:nvPr/>
        </p:nvSpPr>
        <p:spPr bwMode="auto">
          <a:xfrm>
            <a:off x="8107363" y="2368551"/>
            <a:ext cx="214312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23" name="Rectangle 519"/>
          <p:cNvSpPr>
            <a:spLocks noChangeArrowheads="1"/>
          </p:cNvSpPr>
          <p:nvPr/>
        </p:nvSpPr>
        <p:spPr bwMode="auto">
          <a:xfrm>
            <a:off x="8107363" y="2189164"/>
            <a:ext cx="214312" cy="161925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24" name="Rectangle 520"/>
          <p:cNvSpPr>
            <a:spLocks noChangeArrowheads="1"/>
          </p:cNvSpPr>
          <p:nvPr/>
        </p:nvSpPr>
        <p:spPr bwMode="auto">
          <a:xfrm>
            <a:off x="8107363" y="2022475"/>
            <a:ext cx="214312" cy="153988"/>
          </a:xfrm>
          <a:prstGeom prst="rect">
            <a:avLst/>
          </a:prstGeom>
          <a:solidFill>
            <a:srgbClr val="320000"/>
          </a:solidFill>
          <a:ln w="1651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25" name="Rectangle 521"/>
          <p:cNvSpPr>
            <a:spLocks noChangeArrowheads="1"/>
          </p:cNvSpPr>
          <p:nvPr/>
        </p:nvSpPr>
        <p:spPr bwMode="auto">
          <a:xfrm>
            <a:off x="3013076" y="1511300"/>
            <a:ext cx="46831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26" name="Rectangle 522"/>
          <p:cNvSpPr>
            <a:spLocks noChangeArrowheads="1"/>
          </p:cNvSpPr>
          <p:nvPr/>
        </p:nvSpPr>
        <p:spPr bwMode="auto">
          <a:xfrm>
            <a:off x="5343526" y="1820863"/>
            <a:ext cx="6379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b="1">
                <a:solidFill>
                  <a:srgbClr val="FFFF99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ru-RU" sz="1000" b="1">
                <a:solidFill>
                  <a:srgbClr val="FFFF99"/>
                </a:solidFill>
                <a:latin typeface="Times New Roman" panose="02020603050405020304" pitchFamily="18" charset="0"/>
              </a:rPr>
              <a:t>ммоль</a:t>
            </a:r>
            <a:r>
              <a:rPr lang="en-US" altLang="ru-RU" sz="1000" b="1">
                <a:solidFill>
                  <a:srgbClr val="FFFF99"/>
                </a:solidFill>
                <a:latin typeface="Times New Roman" panose="02020603050405020304" pitchFamily="18" charset="0"/>
              </a:rPr>
              <a:t>/</a:t>
            </a:r>
            <a:r>
              <a:rPr lang="ru-RU" altLang="ru-RU" sz="1000" b="1">
                <a:solidFill>
                  <a:srgbClr val="FFFF99"/>
                </a:solidFill>
                <a:latin typeface="Times New Roman" panose="02020603050405020304" pitchFamily="18" charset="0"/>
              </a:rPr>
              <a:t>л</a:t>
            </a:r>
          </a:p>
        </p:txBody>
      </p:sp>
      <p:sp>
        <p:nvSpPr>
          <p:cNvPr id="22027" name="Rectangle 523"/>
          <p:cNvSpPr>
            <a:spLocks noChangeArrowheads="1"/>
          </p:cNvSpPr>
          <p:nvPr/>
        </p:nvSpPr>
        <p:spPr bwMode="auto">
          <a:xfrm>
            <a:off x="2446339" y="1570039"/>
            <a:ext cx="6381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28" name="Rectangle 524"/>
          <p:cNvSpPr>
            <a:spLocks noChangeArrowheads="1"/>
          </p:cNvSpPr>
          <p:nvPr/>
        </p:nvSpPr>
        <p:spPr bwMode="auto">
          <a:xfrm>
            <a:off x="5489575" y="1582738"/>
            <a:ext cx="20839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FFFF99"/>
                </a:solidFill>
                <a:latin typeface="Times New Roman" panose="02020603050405020304" pitchFamily="18" charset="0"/>
              </a:rPr>
              <a:t>  мг</a:t>
            </a:r>
          </a:p>
        </p:txBody>
      </p:sp>
      <p:sp>
        <p:nvSpPr>
          <p:cNvPr id="22029" name="Rectangle 525"/>
          <p:cNvSpPr>
            <a:spLocks noChangeArrowheads="1"/>
          </p:cNvSpPr>
          <p:nvPr/>
        </p:nvSpPr>
        <p:spPr bwMode="auto">
          <a:xfrm>
            <a:off x="5703888" y="1582738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FFFF99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22030" name="Rectangle 526"/>
          <p:cNvSpPr>
            <a:spLocks noChangeArrowheads="1"/>
          </p:cNvSpPr>
          <p:nvPr/>
        </p:nvSpPr>
        <p:spPr bwMode="auto">
          <a:xfrm>
            <a:off x="5757863" y="1582738"/>
            <a:ext cx="1362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FFFF99"/>
                </a:solidFill>
                <a:latin typeface="Times New Roman" panose="02020603050405020304" pitchFamily="18" charset="0"/>
              </a:rPr>
              <a:t>дл</a:t>
            </a:r>
          </a:p>
        </p:txBody>
      </p:sp>
      <p:sp>
        <p:nvSpPr>
          <p:cNvPr id="22031" name="Rectangle 527"/>
          <p:cNvSpPr>
            <a:spLocks noChangeArrowheads="1"/>
          </p:cNvSpPr>
          <p:nvPr/>
        </p:nvSpPr>
        <p:spPr bwMode="auto">
          <a:xfrm>
            <a:off x="3084514" y="1768476"/>
            <a:ext cx="2301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32" name="Rectangle 528"/>
          <p:cNvSpPr>
            <a:spLocks noChangeArrowheads="1"/>
          </p:cNvSpPr>
          <p:nvPr/>
        </p:nvSpPr>
        <p:spPr bwMode="auto">
          <a:xfrm>
            <a:off x="3133725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4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33" name="Rectangle 529"/>
          <p:cNvSpPr>
            <a:spLocks noChangeArrowheads="1"/>
          </p:cNvSpPr>
          <p:nvPr/>
        </p:nvSpPr>
        <p:spPr bwMode="auto">
          <a:xfrm>
            <a:off x="3295651" y="1768476"/>
            <a:ext cx="2397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34" name="Rectangle 530"/>
          <p:cNvSpPr>
            <a:spLocks noChangeArrowheads="1"/>
          </p:cNvSpPr>
          <p:nvPr/>
        </p:nvSpPr>
        <p:spPr bwMode="auto">
          <a:xfrm>
            <a:off x="3370263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5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35" name="Rectangle 531"/>
          <p:cNvSpPr>
            <a:spLocks noChangeArrowheads="1"/>
          </p:cNvSpPr>
          <p:nvPr/>
        </p:nvSpPr>
        <p:spPr bwMode="auto">
          <a:xfrm>
            <a:off x="3508375" y="1768476"/>
            <a:ext cx="2301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36" name="Rectangle 532"/>
          <p:cNvSpPr>
            <a:spLocks noChangeArrowheads="1"/>
          </p:cNvSpPr>
          <p:nvPr/>
        </p:nvSpPr>
        <p:spPr bwMode="auto">
          <a:xfrm>
            <a:off x="3576638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6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37" name="Rectangle 533"/>
          <p:cNvSpPr>
            <a:spLocks noChangeArrowheads="1"/>
          </p:cNvSpPr>
          <p:nvPr/>
        </p:nvSpPr>
        <p:spPr bwMode="auto">
          <a:xfrm>
            <a:off x="3721101" y="1768476"/>
            <a:ext cx="2381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38" name="Rectangle 534"/>
          <p:cNvSpPr>
            <a:spLocks noChangeArrowheads="1"/>
          </p:cNvSpPr>
          <p:nvPr/>
        </p:nvSpPr>
        <p:spPr bwMode="auto">
          <a:xfrm>
            <a:off x="3773488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7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39" name="Rectangle 535"/>
          <p:cNvSpPr>
            <a:spLocks noChangeArrowheads="1"/>
          </p:cNvSpPr>
          <p:nvPr/>
        </p:nvSpPr>
        <p:spPr bwMode="auto">
          <a:xfrm>
            <a:off x="3933826" y="1768476"/>
            <a:ext cx="2381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40" name="Rectangle 536"/>
          <p:cNvSpPr>
            <a:spLocks noChangeArrowheads="1"/>
          </p:cNvSpPr>
          <p:nvPr/>
        </p:nvSpPr>
        <p:spPr bwMode="auto">
          <a:xfrm>
            <a:off x="3986213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8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41" name="Rectangle 537"/>
          <p:cNvSpPr>
            <a:spLocks noChangeArrowheads="1"/>
          </p:cNvSpPr>
          <p:nvPr/>
        </p:nvSpPr>
        <p:spPr bwMode="auto">
          <a:xfrm>
            <a:off x="4784725" y="1511300"/>
            <a:ext cx="5207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42" name="Rectangle 538"/>
          <p:cNvSpPr>
            <a:spLocks noChangeArrowheads="1"/>
          </p:cNvSpPr>
          <p:nvPr/>
        </p:nvSpPr>
        <p:spPr bwMode="auto">
          <a:xfrm>
            <a:off x="4340226" y="1746250"/>
            <a:ext cx="3095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43" name="Rectangle 539"/>
          <p:cNvSpPr>
            <a:spLocks noChangeArrowheads="1"/>
          </p:cNvSpPr>
          <p:nvPr/>
        </p:nvSpPr>
        <p:spPr bwMode="auto">
          <a:xfrm>
            <a:off x="4391025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4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44" name="Rectangle 540"/>
          <p:cNvSpPr>
            <a:spLocks noChangeArrowheads="1"/>
          </p:cNvSpPr>
          <p:nvPr/>
        </p:nvSpPr>
        <p:spPr bwMode="auto">
          <a:xfrm>
            <a:off x="4552951" y="1746250"/>
            <a:ext cx="2460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45" name="Rectangle 541"/>
          <p:cNvSpPr>
            <a:spLocks noChangeArrowheads="1"/>
          </p:cNvSpPr>
          <p:nvPr/>
        </p:nvSpPr>
        <p:spPr bwMode="auto">
          <a:xfrm>
            <a:off x="4603750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5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46" name="Rectangle 542"/>
          <p:cNvSpPr>
            <a:spLocks noChangeArrowheads="1"/>
          </p:cNvSpPr>
          <p:nvPr/>
        </p:nvSpPr>
        <p:spPr bwMode="auto">
          <a:xfrm>
            <a:off x="4765675" y="1746250"/>
            <a:ext cx="236538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47" name="Rectangle 543"/>
          <p:cNvSpPr>
            <a:spLocks noChangeArrowheads="1"/>
          </p:cNvSpPr>
          <p:nvPr/>
        </p:nvSpPr>
        <p:spPr bwMode="auto">
          <a:xfrm>
            <a:off x="4814888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6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48" name="Rectangle 544"/>
          <p:cNvSpPr>
            <a:spLocks noChangeArrowheads="1"/>
          </p:cNvSpPr>
          <p:nvPr/>
        </p:nvSpPr>
        <p:spPr bwMode="auto">
          <a:xfrm>
            <a:off x="4978400" y="1746250"/>
            <a:ext cx="2476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49" name="Rectangle 545"/>
          <p:cNvSpPr>
            <a:spLocks noChangeArrowheads="1"/>
          </p:cNvSpPr>
          <p:nvPr/>
        </p:nvSpPr>
        <p:spPr bwMode="auto">
          <a:xfrm>
            <a:off x="5029200" y="1868489"/>
            <a:ext cx="11541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7 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50" name="Rectangle 546"/>
          <p:cNvSpPr>
            <a:spLocks noChangeArrowheads="1"/>
          </p:cNvSpPr>
          <p:nvPr/>
        </p:nvSpPr>
        <p:spPr bwMode="auto">
          <a:xfrm>
            <a:off x="5191125" y="1746250"/>
            <a:ext cx="236538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51" name="Rectangle 547"/>
          <p:cNvSpPr>
            <a:spLocks noChangeArrowheads="1"/>
          </p:cNvSpPr>
          <p:nvPr/>
        </p:nvSpPr>
        <p:spPr bwMode="auto">
          <a:xfrm>
            <a:off x="5241925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8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52" name="Rectangle 548"/>
          <p:cNvSpPr>
            <a:spLocks noChangeArrowheads="1"/>
          </p:cNvSpPr>
          <p:nvPr/>
        </p:nvSpPr>
        <p:spPr bwMode="auto">
          <a:xfrm>
            <a:off x="5989639" y="1768476"/>
            <a:ext cx="2301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53" name="Rectangle 549"/>
          <p:cNvSpPr>
            <a:spLocks noChangeArrowheads="1"/>
          </p:cNvSpPr>
          <p:nvPr/>
        </p:nvSpPr>
        <p:spPr bwMode="auto">
          <a:xfrm>
            <a:off x="6038850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4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54" name="Rectangle 550"/>
          <p:cNvSpPr>
            <a:spLocks noChangeArrowheads="1"/>
          </p:cNvSpPr>
          <p:nvPr/>
        </p:nvSpPr>
        <p:spPr bwMode="auto">
          <a:xfrm>
            <a:off x="6200776" y="1768476"/>
            <a:ext cx="2397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55" name="Rectangle 551"/>
          <p:cNvSpPr>
            <a:spLocks noChangeArrowheads="1"/>
          </p:cNvSpPr>
          <p:nvPr/>
        </p:nvSpPr>
        <p:spPr bwMode="auto">
          <a:xfrm>
            <a:off x="6251575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5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56" name="Rectangle 552"/>
          <p:cNvSpPr>
            <a:spLocks noChangeArrowheads="1"/>
          </p:cNvSpPr>
          <p:nvPr/>
        </p:nvSpPr>
        <p:spPr bwMode="auto">
          <a:xfrm>
            <a:off x="6411914" y="1768476"/>
            <a:ext cx="2317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57" name="Rectangle 553"/>
          <p:cNvSpPr>
            <a:spLocks noChangeArrowheads="1"/>
          </p:cNvSpPr>
          <p:nvPr/>
        </p:nvSpPr>
        <p:spPr bwMode="auto">
          <a:xfrm>
            <a:off x="6465888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6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58" name="Rectangle 554"/>
          <p:cNvSpPr>
            <a:spLocks noChangeArrowheads="1"/>
          </p:cNvSpPr>
          <p:nvPr/>
        </p:nvSpPr>
        <p:spPr bwMode="auto">
          <a:xfrm>
            <a:off x="6624638" y="1768476"/>
            <a:ext cx="2397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59" name="Rectangle 555"/>
          <p:cNvSpPr>
            <a:spLocks noChangeArrowheads="1"/>
          </p:cNvSpPr>
          <p:nvPr/>
        </p:nvSpPr>
        <p:spPr bwMode="auto">
          <a:xfrm>
            <a:off x="6677025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7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60" name="Rectangle 556"/>
          <p:cNvSpPr>
            <a:spLocks noChangeArrowheads="1"/>
          </p:cNvSpPr>
          <p:nvPr/>
        </p:nvSpPr>
        <p:spPr bwMode="auto">
          <a:xfrm>
            <a:off x="6838951" y="1768476"/>
            <a:ext cx="2381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61" name="Rectangle 557"/>
          <p:cNvSpPr>
            <a:spLocks noChangeArrowheads="1"/>
          </p:cNvSpPr>
          <p:nvPr/>
        </p:nvSpPr>
        <p:spPr bwMode="auto">
          <a:xfrm>
            <a:off x="6889750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8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62" name="Rectangle 558"/>
          <p:cNvSpPr>
            <a:spLocks noChangeArrowheads="1"/>
          </p:cNvSpPr>
          <p:nvPr/>
        </p:nvSpPr>
        <p:spPr bwMode="auto">
          <a:xfrm>
            <a:off x="7688264" y="1511300"/>
            <a:ext cx="5222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63" name="Rectangle 559"/>
          <p:cNvSpPr>
            <a:spLocks noChangeArrowheads="1"/>
          </p:cNvSpPr>
          <p:nvPr/>
        </p:nvSpPr>
        <p:spPr bwMode="auto">
          <a:xfrm>
            <a:off x="7245351" y="1746250"/>
            <a:ext cx="3079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64" name="Rectangle 560"/>
          <p:cNvSpPr>
            <a:spLocks noChangeArrowheads="1"/>
          </p:cNvSpPr>
          <p:nvPr/>
        </p:nvSpPr>
        <p:spPr bwMode="auto">
          <a:xfrm>
            <a:off x="7296150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4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65" name="Rectangle 561"/>
          <p:cNvSpPr>
            <a:spLocks noChangeArrowheads="1"/>
          </p:cNvSpPr>
          <p:nvPr/>
        </p:nvSpPr>
        <p:spPr bwMode="auto">
          <a:xfrm>
            <a:off x="7458076" y="1746250"/>
            <a:ext cx="2460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66" name="Rectangle 562"/>
          <p:cNvSpPr>
            <a:spLocks noChangeArrowheads="1"/>
          </p:cNvSpPr>
          <p:nvPr/>
        </p:nvSpPr>
        <p:spPr bwMode="auto">
          <a:xfrm>
            <a:off x="7508875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5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67" name="Rectangle 563"/>
          <p:cNvSpPr>
            <a:spLocks noChangeArrowheads="1"/>
          </p:cNvSpPr>
          <p:nvPr/>
        </p:nvSpPr>
        <p:spPr bwMode="auto">
          <a:xfrm>
            <a:off x="7669214" y="1746250"/>
            <a:ext cx="2381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68" name="Rectangle 564"/>
          <p:cNvSpPr>
            <a:spLocks noChangeArrowheads="1"/>
          </p:cNvSpPr>
          <p:nvPr/>
        </p:nvSpPr>
        <p:spPr bwMode="auto">
          <a:xfrm>
            <a:off x="7720013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6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69" name="Rectangle 565"/>
          <p:cNvSpPr>
            <a:spLocks noChangeArrowheads="1"/>
          </p:cNvSpPr>
          <p:nvPr/>
        </p:nvSpPr>
        <p:spPr bwMode="auto">
          <a:xfrm>
            <a:off x="7881938" y="1746250"/>
            <a:ext cx="2476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70" name="Rectangle 566"/>
          <p:cNvSpPr>
            <a:spLocks noChangeArrowheads="1"/>
          </p:cNvSpPr>
          <p:nvPr/>
        </p:nvSpPr>
        <p:spPr bwMode="auto">
          <a:xfrm>
            <a:off x="7934325" y="1868489"/>
            <a:ext cx="8656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7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71" name="Rectangle 567"/>
          <p:cNvSpPr>
            <a:spLocks noChangeArrowheads="1"/>
          </p:cNvSpPr>
          <p:nvPr/>
        </p:nvSpPr>
        <p:spPr bwMode="auto">
          <a:xfrm>
            <a:off x="8096250" y="1746250"/>
            <a:ext cx="236538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72" name="Rectangle 568"/>
          <p:cNvSpPr>
            <a:spLocks noChangeArrowheads="1"/>
          </p:cNvSpPr>
          <p:nvPr/>
        </p:nvSpPr>
        <p:spPr bwMode="auto">
          <a:xfrm>
            <a:off x="8145463" y="1868489"/>
            <a:ext cx="5770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8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73" name="Rectangle 569"/>
          <p:cNvSpPr>
            <a:spLocks noChangeArrowheads="1"/>
          </p:cNvSpPr>
          <p:nvPr/>
        </p:nvSpPr>
        <p:spPr bwMode="auto">
          <a:xfrm>
            <a:off x="6229350" y="1593850"/>
            <a:ext cx="7112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74" name="Rectangle 570"/>
          <p:cNvSpPr>
            <a:spLocks noChangeArrowheads="1"/>
          </p:cNvSpPr>
          <p:nvPr/>
        </p:nvSpPr>
        <p:spPr bwMode="auto">
          <a:xfrm>
            <a:off x="6569076" y="1593850"/>
            <a:ext cx="6254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75" name="Line 571"/>
          <p:cNvSpPr>
            <a:spLocks noChangeShapeType="1"/>
          </p:cNvSpPr>
          <p:nvPr/>
        </p:nvSpPr>
        <p:spPr bwMode="auto">
          <a:xfrm>
            <a:off x="3111501" y="1758950"/>
            <a:ext cx="1050925" cy="15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76" name="Line 572"/>
          <p:cNvSpPr>
            <a:spLocks noChangeShapeType="1"/>
          </p:cNvSpPr>
          <p:nvPr/>
        </p:nvSpPr>
        <p:spPr bwMode="auto">
          <a:xfrm>
            <a:off x="3297239" y="1758950"/>
            <a:ext cx="1587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77" name="Line 573"/>
          <p:cNvSpPr>
            <a:spLocks noChangeShapeType="1"/>
          </p:cNvSpPr>
          <p:nvPr/>
        </p:nvSpPr>
        <p:spPr bwMode="auto">
          <a:xfrm>
            <a:off x="3521075" y="1758950"/>
            <a:ext cx="1588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78" name="Line 574"/>
          <p:cNvSpPr>
            <a:spLocks noChangeShapeType="1"/>
          </p:cNvSpPr>
          <p:nvPr/>
        </p:nvSpPr>
        <p:spPr bwMode="auto">
          <a:xfrm>
            <a:off x="3744914" y="1758950"/>
            <a:ext cx="1587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79" name="Line 575"/>
          <p:cNvSpPr>
            <a:spLocks noChangeShapeType="1"/>
          </p:cNvSpPr>
          <p:nvPr/>
        </p:nvSpPr>
        <p:spPr bwMode="auto">
          <a:xfrm>
            <a:off x="3954463" y="1758950"/>
            <a:ext cx="0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80" name="Rectangle 576"/>
          <p:cNvSpPr>
            <a:spLocks noChangeArrowheads="1"/>
          </p:cNvSpPr>
          <p:nvPr/>
        </p:nvSpPr>
        <p:spPr bwMode="auto">
          <a:xfrm>
            <a:off x="3057525" y="1566864"/>
            <a:ext cx="7053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100" b="1">
                <a:solidFill>
                  <a:srgbClr val="FFFF99"/>
                </a:solidFill>
                <a:latin typeface="Times New Roman" panose="02020603050405020304" pitchFamily="18" charset="0"/>
              </a:rPr>
              <a:t>  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81" name="Rectangle 577"/>
          <p:cNvSpPr>
            <a:spLocks noChangeArrowheads="1"/>
          </p:cNvSpPr>
          <p:nvPr/>
        </p:nvSpPr>
        <p:spPr bwMode="auto">
          <a:xfrm>
            <a:off x="3146425" y="1581151"/>
            <a:ext cx="23083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 150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82" name="Rectangle 578"/>
          <p:cNvSpPr>
            <a:spLocks noChangeArrowheads="1"/>
          </p:cNvSpPr>
          <p:nvPr/>
        </p:nvSpPr>
        <p:spPr bwMode="auto">
          <a:xfrm>
            <a:off x="3111501" y="1544638"/>
            <a:ext cx="7159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83" name="Rectangle 579"/>
          <p:cNvSpPr>
            <a:spLocks noChangeArrowheads="1"/>
          </p:cNvSpPr>
          <p:nvPr/>
        </p:nvSpPr>
        <p:spPr bwMode="auto">
          <a:xfrm>
            <a:off x="3190876" y="1581151"/>
            <a:ext cx="40395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       200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84" name="Rectangle 580"/>
          <p:cNvSpPr>
            <a:spLocks noChangeArrowheads="1"/>
          </p:cNvSpPr>
          <p:nvPr/>
        </p:nvSpPr>
        <p:spPr bwMode="auto">
          <a:xfrm>
            <a:off x="3535364" y="1544638"/>
            <a:ext cx="5238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085" name="Rectangle 581"/>
          <p:cNvSpPr>
            <a:spLocks noChangeArrowheads="1"/>
          </p:cNvSpPr>
          <p:nvPr/>
        </p:nvSpPr>
        <p:spPr bwMode="auto">
          <a:xfrm>
            <a:off x="3625850" y="1581151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250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86" name="Rectangle 582"/>
          <p:cNvSpPr>
            <a:spLocks noChangeArrowheads="1"/>
          </p:cNvSpPr>
          <p:nvPr/>
        </p:nvSpPr>
        <p:spPr bwMode="auto">
          <a:xfrm>
            <a:off x="3868738" y="1582739"/>
            <a:ext cx="17312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300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87" name="Line 583"/>
          <p:cNvSpPr>
            <a:spLocks noChangeShapeType="1"/>
          </p:cNvSpPr>
          <p:nvPr/>
        </p:nvSpPr>
        <p:spPr bwMode="auto">
          <a:xfrm>
            <a:off x="4367213" y="1758950"/>
            <a:ext cx="1052512" cy="15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88" name="Line 584"/>
          <p:cNvSpPr>
            <a:spLocks noChangeShapeType="1"/>
          </p:cNvSpPr>
          <p:nvPr/>
        </p:nvSpPr>
        <p:spPr bwMode="auto">
          <a:xfrm>
            <a:off x="4552950" y="1758950"/>
            <a:ext cx="0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89" name="Line 585"/>
          <p:cNvSpPr>
            <a:spLocks noChangeShapeType="1"/>
          </p:cNvSpPr>
          <p:nvPr/>
        </p:nvSpPr>
        <p:spPr bwMode="auto">
          <a:xfrm>
            <a:off x="4768850" y="1758950"/>
            <a:ext cx="1588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90" name="Line 586"/>
          <p:cNvSpPr>
            <a:spLocks noChangeShapeType="1"/>
          </p:cNvSpPr>
          <p:nvPr/>
        </p:nvSpPr>
        <p:spPr bwMode="auto">
          <a:xfrm>
            <a:off x="4972050" y="1758950"/>
            <a:ext cx="1588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91" name="Line 587"/>
          <p:cNvSpPr>
            <a:spLocks noChangeShapeType="1"/>
          </p:cNvSpPr>
          <p:nvPr/>
        </p:nvSpPr>
        <p:spPr bwMode="auto">
          <a:xfrm>
            <a:off x="5211764" y="1758950"/>
            <a:ext cx="1587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92" name="Rectangle 588"/>
          <p:cNvSpPr>
            <a:spLocks noChangeArrowheads="1"/>
          </p:cNvSpPr>
          <p:nvPr/>
        </p:nvSpPr>
        <p:spPr bwMode="auto">
          <a:xfrm>
            <a:off x="4241801" y="1581151"/>
            <a:ext cx="37510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      150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93" name="Rectangle 589"/>
          <p:cNvSpPr>
            <a:spLocks noChangeArrowheads="1"/>
          </p:cNvSpPr>
          <p:nvPr/>
        </p:nvSpPr>
        <p:spPr bwMode="auto">
          <a:xfrm>
            <a:off x="4598988" y="1581151"/>
            <a:ext cx="23083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 200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94" name="Rectangle 590"/>
          <p:cNvSpPr>
            <a:spLocks noChangeArrowheads="1"/>
          </p:cNvSpPr>
          <p:nvPr/>
        </p:nvSpPr>
        <p:spPr bwMode="auto">
          <a:xfrm>
            <a:off x="4881563" y="1581151"/>
            <a:ext cx="17312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250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95" name="Rectangle 591"/>
          <p:cNvSpPr>
            <a:spLocks noChangeArrowheads="1"/>
          </p:cNvSpPr>
          <p:nvPr/>
        </p:nvSpPr>
        <p:spPr bwMode="auto">
          <a:xfrm>
            <a:off x="5121275" y="1582739"/>
            <a:ext cx="17312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300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096" name="Line 592"/>
          <p:cNvSpPr>
            <a:spLocks noChangeShapeType="1"/>
          </p:cNvSpPr>
          <p:nvPr/>
        </p:nvSpPr>
        <p:spPr bwMode="auto">
          <a:xfrm>
            <a:off x="6015038" y="1758950"/>
            <a:ext cx="1052512" cy="15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97" name="Line 593"/>
          <p:cNvSpPr>
            <a:spLocks noChangeShapeType="1"/>
          </p:cNvSpPr>
          <p:nvPr/>
        </p:nvSpPr>
        <p:spPr bwMode="auto">
          <a:xfrm>
            <a:off x="6199189" y="1758950"/>
            <a:ext cx="1587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98" name="Line 594"/>
          <p:cNvSpPr>
            <a:spLocks noChangeShapeType="1"/>
          </p:cNvSpPr>
          <p:nvPr/>
        </p:nvSpPr>
        <p:spPr bwMode="auto">
          <a:xfrm>
            <a:off x="6423025" y="1758950"/>
            <a:ext cx="1588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099" name="Line 595"/>
          <p:cNvSpPr>
            <a:spLocks noChangeShapeType="1"/>
          </p:cNvSpPr>
          <p:nvPr/>
        </p:nvSpPr>
        <p:spPr bwMode="auto">
          <a:xfrm>
            <a:off x="6637339" y="1758950"/>
            <a:ext cx="1587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00" name="Line 596"/>
          <p:cNvSpPr>
            <a:spLocks noChangeShapeType="1"/>
          </p:cNvSpPr>
          <p:nvPr/>
        </p:nvSpPr>
        <p:spPr bwMode="auto">
          <a:xfrm>
            <a:off x="6861175" y="1758950"/>
            <a:ext cx="0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01" name="Rectangle 597"/>
          <p:cNvSpPr>
            <a:spLocks noChangeArrowheads="1"/>
          </p:cNvSpPr>
          <p:nvPr/>
        </p:nvSpPr>
        <p:spPr bwMode="auto">
          <a:xfrm>
            <a:off x="5962650" y="1566864"/>
            <a:ext cx="7053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100" b="1">
                <a:solidFill>
                  <a:srgbClr val="FFFF99"/>
                </a:solidFill>
                <a:latin typeface="Times New Roman" panose="02020603050405020304" pitchFamily="18" charset="0"/>
              </a:rPr>
              <a:t>  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02" name="Rectangle 598"/>
          <p:cNvSpPr>
            <a:spLocks noChangeArrowheads="1"/>
          </p:cNvSpPr>
          <p:nvPr/>
        </p:nvSpPr>
        <p:spPr bwMode="auto">
          <a:xfrm>
            <a:off x="6042025" y="1581151"/>
            <a:ext cx="23083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 150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03" name="Rectangle 599"/>
          <p:cNvSpPr>
            <a:spLocks noChangeArrowheads="1"/>
          </p:cNvSpPr>
          <p:nvPr/>
        </p:nvSpPr>
        <p:spPr bwMode="auto">
          <a:xfrm>
            <a:off x="6015038" y="1544638"/>
            <a:ext cx="7175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104" name="Rectangle 600"/>
          <p:cNvSpPr>
            <a:spLocks noChangeArrowheads="1"/>
          </p:cNvSpPr>
          <p:nvPr/>
        </p:nvSpPr>
        <p:spPr bwMode="auto">
          <a:xfrm>
            <a:off x="6103939" y="1581151"/>
            <a:ext cx="37510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      200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05" name="Rectangle 601"/>
          <p:cNvSpPr>
            <a:spLocks noChangeArrowheads="1"/>
          </p:cNvSpPr>
          <p:nvPr/>
        </p:nvSpPr>
        <p:spPr bwMode="auto">
          <a:xfrm>
            <a:off x="6440489" y="1544638"/>
            <a:ext cx="5222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106" name="Rectangle 602"/>
          <p:cNvSpPr>
            <a:spLocks noChangeArrowheads="1"/>
          </p:cNvSpPr>
          <p:nvPr/>
        </p:nvSpPr>
        <p:spPr bwMode="auto">
          <a:xfrm>
            <a:off x="6529388" y="1581151"/>
            <a:ext cx="201978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250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07" name="Rectangle 603"/>
          <p:cNvSpPr>
            <a:spLocks noChangeArrowheads="1"/>
          </p:cNvSpPr>
          <p:nvPr/>
        </p:nvSpPr>
        <p:spPr bwMode="auto">
          <a:xfrm>
            <a:off x="6724650" y="1544638"/>
            <a:ext cx="5222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108" name="Rectangle 604"/>
          <p:cNvSpPr>
            <a:spLocks noChangeArrowheads="1"/>
          </p:cNvSpPr>
          <p:nvPr/>
        </p:nvSpPr>
        <p:spPr bwMode="auto">
          <a:xfrm>
            <a:off x="6791325" y="1581151"/>
            <a:ext cx="17312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300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09" name="Line 605"/>
          <p:cNvSpPr>
            <a:spLocks noChangeShapeType="1"/>
          </p:cNvSpPr>
          <p:nvPr/>
        </p:nvSpPr>
        <p:spPr bwMode="auto">
          <a:xfrm>
            <a:off x="7272338" y="1758950"/>
            <a:ext cx="1052512" cy="15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0" name="Line 606"/>
          <p:cNvSpPr>
            <a:spLocks noChangeShapeType="1"/>
          </p:cNvSpPr>
          <p:nvPr/>
        </p:nvSpPr>
        <p:spPr bwMode="auto">
          <a:xfrm>
            <a:off x="7450138" y="1758950"/>
            <a:ext cx="0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1" name="Line 607"/>
          <p:cNvSpPr>
            <a:spLocks noChangeShapeType="1"/>
          </p:cNvSpPr>
          <p:nvPr/>
        </p:nvSpPr>
        <p:spPr bwMode="auto">
          <a:xfrm>
            <a:off x="7673976" y="1758950"/>
            <a:ext cx="3175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2" name="Line 608"/>
          <p:cNvSpPr>
            <a:spLocks noChangeShapeType="1"/>
          </p:cNvSpPr>
          <p:nvPr/>
        </p:nvSpPr>
        <p:spPr bwMode="auto">
          <a:xfrm>
            <a:off x="7883526" y="1758950"/>
            <a:ext cx="3175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3" name="Line 609"/>
          <p:cNvSpPr>
            <a:spLocks noChangeShapeType="1"/>
          </p:cNvSpPr>
          <p:nvPr/>
        </p:nvSpPr>
        <p:spPr bwMode="auto">
          <a:xfrm>
            <a:off x="8113714" y="1758950"/>
            <a:ext cx="1587" cy="5873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4" name="Rectangle 610"/>
          <p:cNvSpPr>
            <a:spLocks noChangeArrowheads="1"/>
          </p:cNvSpPr>
          <p:nvPr/>
        </p:nvSpPr>
        <p:spPr bwMode="auto">
          <a:xfrm>
            <a:off x="7146926" y="1581151"/>
            <a:ext cx="375103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      150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15" name="Rectangle 611"/>
          <p:cNvSpPr>
            <a:spLocks noChangeArrowheads="1"/>
          </p:cNvSpPr>
          <p:nvPr/>
        </p:nvSpPr>
        <p:spPr bwMode="auto">
          <a:xfrm>
            <a:off x="7519988" y="1581151"/>
            <a:ext cx="230832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  200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16" name="Rectangle 612"/>
          <p:cNvSpPr>
            <a:spLocks noChangeArrowheads="1"/>
          </p:cNvSpPr>
          <p:nvPr/>
        </p:nvSpPr>
        <p:spPr bwMode="auto">
          <a:xfrm>
            <a:off x="7802563" y="1581151"/>
            <a:ext cx="17312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250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117" name="Rectangle 613"/>
          <p:cNvSpPr>
            <a:spLocks noChangeArrowheads="1"/>
          </p:cNvSpPr>
          <p:nvPr/>
        </p:nvSpPr>
        <p:spPr bwMode="auto">
          <a:xfrm>
            <a:off x="8029575" y="1589089"/>
            <a:ext cx="17312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b="1">
                <a:solidFill>
                  <a:srgbClr val="FFFF99"/>
                </a:solidFill>
                <a:latin typeface="Times New Roman" panose="02020603050405020304" pitchFamily="18" charset="0"/>
              </a:rPr>
              <a:t>300</a:t>
            </a:r>
            <a:endParaRPr lang="ru-RU" altLang="ru-RU" b="1">
              <a:solidFill>
                <a:srgbClr val="FFFF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038" name="Rectangle 614"/>
          <p:cNvSpPr>
            <a:spLocks noChangeArrowheads="1"/>
          </p:cNvSpPr>
          <p:nvPr/>
        </p:nvSpPr>
        <p:spPr bwMode="auto">
          <a:xfrm>
            <a:off x="2909889" y="6048376"/>
            <a:ext cx="13072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НЕКУРЯЩИЕ</a:t>
            </a:r>
          </a:p>
        </p:txBody>
      </p:sp>
      <p:sp>
        <p:nvSpPr>
          <p:cNvPr id="104039" name="Rectangle 615"/>
          <p:cNvSpPr>
            <a:spLocks noChangeArrowheads="1"/>
          </p:cNvSpPr>
          <p:nvPr/>
        </p:nvSpPr>
        <p:spPr bwMode="auto">
          <a:xfrm>
            <a:off x="4238625" y="6048376"/>
            <a:ext cx="11292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КУРЯЩИЕ</a:t>
            </a:r>
          </a:p>
        </p:txBody>
      </p:sp>
      <p:sp>
        <p:nvSpPr>
          <p:cNvPr id="104040" name="Rectangle 616"/>
          <p:cNvSpPr>
            <a:spLocks noChangeArrowheads="1"/>
          </p:cNvSpPr>
          <p:nvPr/>
        </p:nvSpPr>
        <p:spPr bwMode="auto">
          <a:xfrm>
            <a:off x="5783264" y="6048376"/>
            <a:ext cx="13521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НЕКУРЯЩИЕ</a:t>
            </a:r>
          </a:p>
        </p:txBody>
      </p:sp>
      <p:sp>
        <p:nvSpPr>
          <p:cNvPr id="104041" name="Rectangle 617"/>
          <p:cNvSpPr>
            <a:spLocks noChangeArrowheads="1"/>
          </p:cNvSpPr>
          <p:nvPr/>
        </p:nvSpPr>
        <p:spPr bwMode="auto">
          <a:xfrm>
            <a:off x="7112000" y="6048376"/>
            <a:ext cx="1174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ru-RU" sz="12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КУРЯЩИЕ</a:t>
            </a:r>
          </a:p>
        </p:txBody>
      </p:sp>
      <p:sp>
        <p:nvSpPr>
          <p:cNvPr id="104042" name="Text Box 618"/>
          <p:cNvSpPr txBox="1">
            <a:spLocks noChangeArrowheads="1"/>
          </p:cNvSpPr>
          <p:nvPr/>
        </p:nvSpPr>
        <p:spPr bwMode="auto">
          <a:xfrm>
            <a:off x="6456364" y="6553200"/>
            <a:ext cx="4211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4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 Европейских когорт, включая Россию</a:t>
            </a:r>
          </a:p>
        </p:txBody>
      </p:sp>
      <p:sp>
        <p:nvSpPr>
          <p:cNvPr id="22123" name="Rectangle 619"/>
          <p:cNvSpPr>
            <a:spLocks noChangeArrowheads="1"/>
          </p:cNvSpPr>
          <p:nvPr/>
        </p:nvSpPr>
        <p:spPr bwMode="auto">
          <a:xfrm>
            <a:off x="8658226" y="3814764"/>
            <a:ext cx="252413" cy="153987"/>
          </a:xfrm>
          <a:prstGeom prst="rect">
            <a:avLst/>
          </a:prstGeom>
          <a:solidFill>
            <a:srgbClr val="5A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124" name="Rectangle 620"/>
          <p:cNvSpPr>
            <a:spLocks noChangeArrowheads="1"/>
          </p:cNvSpPr>
          <p:nvPr/>
        </p:nvSpPr>
        <p:spPr bwMode="auto">
          <a:xfrm>
            <a:off x="8658226" y="3524250"/>
            <a:ext cx="252413" cy="153988"/>
          </a:xfrm>
          <a:prstGeom prst="rect">
            <a:avLst/>
          </a:prstGeom>
          <a:solidFill>
            <a:srgbClr val="32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125" name="Rectangle 621"/>
          <p:cNvSpPr>
            <a:spLocks noChangeArrowheads="1"/>
          </p:cNvSpPr>
          <p:nvPr/>
        </p:nvSpPr>
        <p:spPr bwMode="auto">
          <a:xfrm>
            <a:off x="8658226" y="3240089"/>
            <a:ext cx="252413" cy="155575"/>
          </a:xfrm>
          <a:prstGeom prst="rect">
            <a:avLst/>
          </a:prstGeom>
          <a:solidFill>
            <a:srgbClr val="320000"/>
          </a:solidFill>
          <a:ln w="11176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2400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046" name="Text Box 622"/>
          <p:cNvSpPr txBox="1">
            <a:spLocks noChangeArrowheads="1"/>
          </p:cNvSpPr>
          <p:nvPr/>
        </p:nvSpPr>
        <p:spPr bwMode="auto">
          <a:xfrm>
            <a:off x="8562975" y="2754313"/>
            <a:ext cx="1654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b="1">
                <a:solidFill>
                  <a:srgbClr val="2FFF2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Шкала риска</a:t>
            </a:r>
          </a:p>
        </p:txBody>
      </p:sp>
      <p:sp>
        <p:nvSpPr>
          <p:cNvPr id="104047" name="Text Box 623"/>
          <p:cNvSpPr txBox="1">
            <a:spLocks noChangeArrowheads="1"/>
          </p:cNvSpPr>
          <p:nvPr/>
        </p:nvSpPr>
        <p:spPr bwMode="auto">
          <a:xfrm>
            <a:off x="6153150" y="5832476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48" name="Text Box 624"/>
          <p:cNvSpPr txBox="1">
            <a:spLocks noChangeArrowheads="1"/>
          </p:cNvSpPr>
          <p:nvPr/>
        </p:nvSpPr>
        <p:spPr bwMode="auto">
          <a:xfrm>
            <a:off x="5867400" y="5832476"/>
            <a:ext cx="3770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49" name="Text Box 625"/>
          <p:cNvSpPr txBox="1">
            <a:spLocks noChangeArrowheads="1"/>
          </p:cNvSpPr>
          <p:nvPr/>
        </p:nvSpPr>
        <p:spPr bwMode="auto">
          <a:xfrm>
            <a:off x="5121275" y="5832476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50" name="Text Box 626"/>
          <p:cNvSpPr txBox="1">
            <a:spLocks noChangeArrowheads="1"/>
          </p:cNvSpPr>
          <p:nvPr/>
        </p:nvSpPr>
        <p:spPr bwMode="auto">
          <a:xfrm>
            <a:off x="4900613" y="5832476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131" name="Text Box 627"/>
          <p:cNvSpPr txBox="1">
            <a:spLocks noChangeArrowheads="1"/>
          </p:cNvSpPr>
          <p:nvPr/>
        </p:nvSpPr>
        <p:spPr bwMode="auto">
          <a:xfrm>
            <a:off x="4752975" y="583247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2132" name="Text Box 628"/>
          <p:cNvSpPr txBox="1">
            <a:spLocks noChangeArrowheads="1"/>
          </p:cNvSpPr>
          <p:nvPr/>
        </p:nvSpPr>
        <p:spPr bwMode="auto">
          <a:xfrm>
            <a:off x="4530725" y="583247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4053" name="Text Box 629"/>
          <p:cNvSpPr txBox="1">
            <a:spLocks noChangeArrowheads="1"/>
          </p:cNvSpPr>
          <p:nvPr/>
        </p:nvSpPr>
        <p:spPr bwMode="auto">
          <a:xfrm>
            <a:off x="3868738" y="5832476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54" name="Text Box 630"/>
          <p:cNvSpPr txBox="1">
            <a:spLocks noChangeArrowheads="1"/>
          </p:cNvSpPr>
          <p:nvPr/>
        </p:nvSpPr>
        <p:spPr bwMode="auto">
          <a:xfrm>
            <a:off x="3648075" y="5832476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135" name="Text Box 631"/>
          <p:cNvSpPr txBox="1">
            <a:spLocks noChangeArrowheads="1"/>
          </p:cNvSpPr>
          <p:nvPr/>
        </p:nvSpPr>
        <p:spPr bwMode="auto">
          <a:xfrm>
            <a:off x="3500438" y="583247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4056" name="Text Box 632"/>
          <p:cNvSpPr txBox="1">
            <a:spLocks noChangeArrowheads="1"/>
          </p:cNvSpPr>
          <p:nvPr/>
        </p:nvSpPr>
        <p:spPr bwMode="auto">
          <a:xfrm>
            <a:off x="3206750" y="5832476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57" name="Text Box 633"/>
          <p:cNvSpPr txBox="1">
            <a:spLocks noChangeArrowheads="1"/>
          </p:cNvSpPr>
          <p:nvPr/>
        </p:nvSpPr>
        <p:spPr bwMode="auto">
          <a:xfrm>
            <a:off x="2984500" y="5832476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58" name="Text Box 634"/>
          <p:cNvSpPr txBox="1">
            <a:spLocks noChangeArrowheads="1"/>
          </p:cNvSpPr>
          <p:nvPr/>
        </p:nvSpPr>
        <p:spPr bwMode="auto">
          <a:xfrm>
            <a:off x="2984500" y="5649914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59" name="Text Box 635"/>
          <p:cNvSpPr txBox="1">
            <a:spLocks noChangeArrowheads="1"/>
          </p:cNvSpPr>
          <p:nvPr/>
        </p:nvSpPr>
        <p:spPr bwMode="auto">
          <a:xfrm>
            <a:off x="3206750" y="5649914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60" name="Text Box 636"/>
          <p:cNvSpPr txBox="1">
            <a:spLocks noChangeArrowheads="1"/>
          </p:cNvSpPr>
          <p:nvPr/>
        </p:nvSpPr>
        <p:spPr bwMode="auto">
          <a:xfrm>
            <a:off x="3427413" y="5649914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61" name="Text Box 637"/>
          <p:cNvSpPr txBox="1">
            <a:spLocks noChangeArrowheads="1"/>
          </p:cNvSpPr>
          <p:nvPr/>
        </p:nvSpPr>
        <p:spPr bwMode="auto">
          <a:xfrm>
            <a:off x="3648075" y="5649914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62" name="Text Box 638"/>
          <p:cNvSpPr txBox="1">
            <a:spLocks noChangeArrowheads="1"/>
          </p:cNvSpPr>
          <p:nvPr/>
        </p:nvSpPr>
        <p:spPr bwMode="auto">
          <a:xfrm>
            <a:off x="3868738" y="5649914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63" name="Text Box 639"/>
          <p:cNvSpPr txBox="1">
            <a:spLocks noChangeArrowheads="1"/>
          </p:cNvSpPr>
          <p:nvPr/>
        </p:nvSpPr>
        <p:spPr bwMode="auto">
          <a:xfrm>
            <a:off x="4311650" y="5832476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64" name="Text Box 640"/>
          <p:cNvSpPr txBox="1">
            <a:spLocks noChangeArrowheads="1"/>
          </p:cNvSpPr>
          <p:nvPr/>
        </p:nvSpPr>
        <p:spPr bwMode="auto">
          <a:xfrm>
            <a:off x="2984500" y="5487989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145" name="Text Box 641"/>
          <p:cNvSpPr txBox="1">
            <a:spLocks noChangeArrowheads="1"/>
          </p:cNvSpPr>
          <p:nvPr/>
        </p:nvSpPr>
        <p:spPr bwMode="auto">
          <a:xfrm>
            <a:off x="3259138" y="548798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104066" name="Text Box 642"/>
          <p:cNvSpPr txBox="1">
            <a:spLocks noChangeArrowheads="1"/>
          </p:cNvSpPr>
          <p:nvPr/>
        </p:nvSpPr>
        <p:spPr bwMode="auto">
          <a:xfrm>
            <a:off x="3427413" y="5487989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67" name="Text Box 643"/>
          <p:cNvSpPr txBox="1">
            <a:spLocks noChangeArrowheads="1"/>
          </p:cNvSpPr>
          <p:nvPr/>
        </p:nvSpPr>
        <p:spPr bwMode="auto">
          <a:xfrm>
            <a:off x="3648075" y="5487989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68" name="Text Box 644"/>
          <p:cNvSpPr txBox="1">
            <a:spLocks noChangeArrowheads="1"/>
          </p:cNvSpPr>
          <p:nvPr/>
        </p:nvSpPr>
        <p:spPr bwMode="auto">
          <a:xfrm>
            <a:off x="3868738" y="5487989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69" name="Text Box 645"/>
          <p:cNvSpPr txBox="1">
            <a:spLocks noChangeArrowheads="1"/>
          </p:cNvSpPr>
          <p:nvPr/>
        </p:nvSpPr>
        <p:spPr bwMode="auto">
          <a:xfrm>
            <a:off x="4238625" y="5649914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70" name="Text Box 646"/>
          <p:cNvSpPr txBox="1">
            <a:spLocks noChangeArrowheads="1"/>
          </p:cNvSpPr>
          <p:nvPr/>
        </p:nvSpPr>
        <p:spPr bwMode="auto">
          <a:xfrm>
            <a:off x="4459288" y="5649914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71" name="Text Box 647"/>
          <p:cNvSpPr txBox="1">
            <a:spLocks noChangeArrowheads="1"/>
          </p:cNvSpPr>
          <p:nvPr/>
        </p:nvSpPr>
        <p:spPr bwMode="auto">
          <a:xfrm>
            <a:off x="4678363" y="5649914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72" name="Text Box 648"/>
          <p:cNvSpPr txBox="1">
            <a:spLocks noChangeArrowheads="1"/>
          </p:cNvSpPr>
          <p:nvPr/>
        </p:nvSpPr>
        <p:spPr bwMode="auto">
          <a:xfrm>
            <a:off x="4900613" y="5649914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73" name="Text Box 649"/>
          <p:cNvSpPr txBox="1">
            <a:spLocks noChangeArrowheads="1"/>
          </p:cNvSpPr>
          <p:nvPr/>
        </p:nvSpPr>
        <p:spPr bwMode="auto">
          <a:xfrm>
            <a:off x="5121275" y="5649914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74" name="Text Box 650"/>
          <p:cNvSpPr txBox="1">
            <a:spLocks noChangeArrowheads="1"/>
          </p:cNvSpPr>
          <p:nvPr/>
        </p:nvSpPr>
        <p:spPr bwMode="auto">
          <a:xfrm>
            <a:off x="5834063" y="5649914"/>
            <a:ext cx="4090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75" name="Text Box 651"/>
          <p:cNvSpPr txBox="1">
            <a:spLocks noChangeArrowheads="1"/>
          </p:cNvSpPr>
          <p:nvPr/>
        </p:nvSpPr>
        <p:spPr bwMode="auto">
          <a:xfrm>
            <a:off x="2984500" y="5327651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156" name="Text Box 652"/>
          <p:cNvSpPr txBox="1">
            <a:spLocks noChangeArrowheads="1"/>
          </p:cNvSpPr>
          <p:nvPr/>
        </p:nvSpPr>
        <p:spPr bwMode="auto">
          <a:xfrm>
            <a:off x="3279775" y="5327651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4077" name="Text Box 653"/>
          <p:cNvSpPr txBox="1">
            <a:spLocks noChangeArrowheads="1"/>
          </p:cNvSpPr>
          <p:nvPr/>
        </p:nvSpPr>
        <p:spPr bwMode="auto">
          <a:xfrm>
            <a:off x="3527425" y="5327651"/>
            <a:ext cx="4411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158" name="Text Box 654"/>
          <p:cNvSpPr txBox="1">
            <a:spLocks noChangeArrowheads="1"/>
          </p:cNvSpPr>
          <p:nvPr/>
        </p:nvSpPr>
        <p:spPr bwMode="auto">
          <a:xfrm>
            <a:off x="3500438" y="5327651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4079" name="Text Box 655"/>
          <p:cNvSpPr txBox="1">
            <a:spLocks noChangeArrowheads="1"/>
          </p:cNvSpPr>
          <p:nvPr/>
        </p:nvSpPr>
        <p:spPr bwMode="auto">
          <a:xfrm>
            <a:off x="3868738" y="5327651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80" name="Text Box 656"/>
          <p:cNvSpPr txBox="1">
            <a:spLocks noChangeArrowheads="1"/>
          </p:cNvSpPr>
          <p:nvPr/>
        </p:nvSpPr>
        <p:spPr bwMode="auto">
          <a:xfrm>
            <a:off x="4238625" y="5487989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81" name="Text Box 657"/>
          <p:cNvSpPr txBox="1">
            <a:spLocks noChangeArrowheads="1"/>
          </p:cNvSpPr>
          <p:nvPr/>
        </p:nvSpPr>
        <p:spPr bwMode="auto">
          <a:xfrm>
            <a:off x="3057525" y="4987926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82" name="Text Box 658"/>
          <p:cNvSpPr txBox="1">
            <a:spLocks noChangeArrowheads="1"/>
          </p:cNvSpPr>
          <p:nvPr/>
        </p:nvSpPr>
        <p:spPr bwMode="auto">
          <a:xfrm>
            <a:off x="3206750" y="4987926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83" name="Text Box 659"/>
          <p:cNvSpPr txBox="1">
            <a:spLocks noChangeArrowheads="1"/>
          </p:cNvSpPr>
          <p:nvPr/>
        </p:nvSpPr>
        <p:spPr bwMode="auto">
          <a:xfrm>
            <a:off x="2984500" y="4811714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84" name="Text Box 660"/>
          <p:cNvSpPr txBox="1">
            <a:spLocks noChangeArrowheads="1"/>
          </p:cNvSpPr>
          <p:nvPr/>
        </p:nvSpPr>
        <p:spPr bwMode="auto">
          <a:xfrm>
            <a:off x="4238625" y="5327651"/>
            <a:ext cx="344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85" name="Text Box 661"/>
          <p:cNvSpPr txBox="1">
            <a:spLocks noChangeArrowheads="1"/>
          </p:cNvSpPr>
          <p:nvPr/>
        </p:nvSpPr>
        <p:spPr bwMode="auto">
          <a:xfrm>
            <a:off x="4459288" y="5327651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86" name="Text Box 662"/>
          <p:cNvSpPr txBox="1">
            <a:spLocks noChangeArrowheads="1"/>
          </p:cNvSpPr>
          <p:nvPr/>
        </p:nvSpPr>
        <p:spPr bwMode="auto">
          <a:xfrm>
            <a:off x="4459288" y="5487989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4087" name="Text Box 663"/>
          <p:cNvSpPr txBox="1">
            <a:spLocks noChangeArrowheads="1"/>
          </p:cNvSpPr>
          <p:nvPr/>
        </p:nvSpPr>
        <p:spPr bwMode="auto">
          <a:xfrm>
            <a:off x="4678363" y="5487989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168" name="Text Box 664"/>
          <p:cNvSpPr txBox="1">
            <a:spLocks noChangeArrowheads="1"/>
          </p:cNvSpPr>
          <p:nvPr/>
        </p:nvSpPr>
        <p:spPr bwMode="auto">
          <a:xfrm>
            <a:off x="4973638" y="548798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4089" name="Text Box 665"/>
          <p:cNvSpPr txBox="1">
            <a:spLocks noChangeArrowheads="1"/>
          </p:cNvSpPr>
          <p:nvPr/>
        </p:nvSpPr>
        <p:spPr bwMode="auto">
          <a:xfrm>
            <a:off x="5121275" y="5487989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1000" b="1">
                <a:solidFill>
                  <a:srgbClr val="00004E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170" name="Text Box 666"/>
          <p:cNvSpPr txBox="1">
            <a:spLocks noChangeArrowheads="1"/>
          </p:cNvSpPr>
          <p:nvPr/>
        </p:nvSpPr>
        <p:spPr bwMode="auto">
          <a:xfrm>
            <a:off x="4752975" y="5327651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2171" name="Text Box 667"/>
          <p:cNvSpPr txBox="1">
            <a:spLocks noChangeArrowheads="1"/>
          </p:cNvSpPr>
          <p:nvPr/>
        </p:nvSpPr>
        <p:spPr bwMode="auto">
          <a:xfrm>
            <a:off x="2984500" y="46434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72" name="Text Box 668"/>
          <p:cNvSpPr txBox="1">
            <a:spLocks noChangeArrowheads="1"/>
          </p:cNvSpPr>
          <p:nvPr/>
        </p:nvSpPr>
        <p:spPr bwMode="auto">
          <a:xfrm>
            <a:off x="3132138" y="4643439"/>
            <a:ext cx="409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73" name="Text Box 669"/>
          <p:cNvSpPr txBox="1">
            <a:spLocks noChangeArrowheads="1"/>
          </p:cNvSpPr>
          <p:nvPr/>
        </p:nvSpPr>
        <p:spPr bwMode="auto">
          <a:xfrm>
            <a:off x="3206750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74" name="Text Box 670"/>
          <p:cNvSpPr txBox="1">
            <a:spLocks noChangeArrowheads="1"/>
          </p:cNvSpPr>
          <p:nvPr/>
        </p:nvSpPr>
        <p:spPr bwMode="auto">
          <a:xfrm>
            <a:off x="3427413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75" name="Text Box 671"/>
          <p:cNvSpPr txBox="1">
            <a:spLocks noChangeArrowheads="1"/>
          </p:cNvSpPr>
          <p:nvPr/>
        </p:nvSpPr>
        <p:spPr bwMode="auto">
          <a:xfrm>
            <a:off x="3721100" y="481171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76" name="Text Box 672"/>
          <p:cNvSpPr txBox="1">
            <a:spLocks noChangeArrowheads="1"/>
          </p:cNvSpPr>
          <p:nvPr/>
        </p:nvSpPr>
        <p:spPr bwMode="auto">
          <a:xfrm>
            <a:off x="3427413" y="49879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77" name="Text Box 673"/>
          <p:cNvSpPr txBox="1">
            <a:spLocks noChangeArrowheads="1"/>
          </p:cNvSpPr>
          <p:nvPr/>
        </p:nvSpPr>
        <p:spPr bwMode="auto">
          <a:xfrm>
            <a:off x="3590925" y="4987926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78" name="Text Box 674"/>
          <p:cNvSpPr txBox="1">
            <a:spLocks noChangeArrowheads="1"/>
          </p:cNvSpPr>
          <p:nvPr/>
        </p:nvSpPr>
        <p:spPr bwMode="auto">
          <a:xfrm>
            <a:off x="3849688" y="49879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79" name="Text Box 675"/>
          <p:cNvSpPr txBox="1">
            <a:spLocks noChangeArrowheads="1"/>
          </p:cNvSpPr>
          <p:nvPr/>
        </p:nvSpPr>
        <p:spPr bwMode="auto">
          <a:xfrm>
            <a:off x="3427413" y="46434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0" name="Text Box 676"/>
          <p:cNvSpPr txBox="1">
            <a:spLocks noChangeArrowheads="1"/>
          </p:cNvSpPr>
          <p:nvPr/>
        </p:nvSpPr>
        <p:spPr bwMode="auto">
          <a:xfrm>
            <a:off x="3849688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1" name="Text Box 677"/>
          <p:cNvSpPr txBox="1">
            <a:spLocks noChangeArrowheads="1"/>
          </p:cNvSpPr>
          <p:nvPr/>
        </p:nvSpPr>
        <p:spPr bwMode="auto">
          <a:xfrm>
            <a:off x="2984500" y="4464051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2" name="Text Box 678"/>
          <p:cNvSpPr txBox="1">
            <a:spLocks noChangeArrowheads="1"/>
          </p:cNvSpPr>
          <p:nvPr/>
        </p:nvSpPr>
        <p:spPr bwMode="auto">
          <a:xfrm>
            <a:off x="3132139" y="4464051"/>
            <a:ext cx="4397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3" name="Text Box 679"/>
          <p:cNvSpPr txBox="1">
            <a:spLocks noChangeArrowheads="1"/>
          </p:cNvSpPr>
          <p:nvPr/>
        </p:nvSpPr>
        <p:spPr bwMode="auto">
          <a:xfrm>
            <a:off x="3427413" y="4464051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4" name="Text Box 680"/>
          <p:cNvSpPr txBox="1">
            <a:spLocks noChangeArrowheads="1"/>
          </p:cNvSpPr>
          <p:nvPr/>
        </p:nvSpPr>
        <p:spPr bwMode="auto">
          <a:xfrm>
            <a:off x="3648075" y="46434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5" name="Text Box 681"/>
          <p:cNvSpPr txBox="1">
            <a:spLocks noChangeArrowheads="1"/>
          </p:cNvSpPr>
          <p:nvPr/>
        </p:nvSpPr>
        <p:spPr bwMode="auto">
          <a:xfrm>
            <a:off x="3849688" y="46434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6" name="Text Box 682"/>
          <p:cNvSpPr txBox="1">
            <a:spLocks noChangeArrowheads="1"/>
          </p:cNvSpPr>
          <p:nvPr/>
        </p:nvSpPr>
        <p:spPr bwMode="auto">
          <a:xfrm>
            <a:off x="2984500" y="4138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7" name="Text Box 683"/>
          <p:cNvSpPr txBox="1">
            <a:spLocks noChangeArrowheads="1"/>
          </p:cNvSpPr>
          <p:nvPr/>
        </p:nvSpPr>
        <p:spPr bwMode="auto">
          <a:xfrm>
            <a:off x="3206750" y="4138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8" name="Text Box 684"/>
          <p:cNvSpPr txBox="1">
            <a:spLocks noChangeArrowheads="1"/>
          </p:cNvSpPr>
          <p:nvPr/>
        </p:nvSpPr>
        <p:spPr bwMode="auto">
          <a:xfrm>
            <a:off x="3427413" y="4138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89" name="Text Box 685"/>
          <p:cNvSpPr txBox="1">
            <a:spLocks noChangeArrowheads="1"/>
          </p:cNvSpPr>
          <p:nvPr/>
        </p:nvSpPr>
        <p:spPr bwMode="auto">
          <a:xfrm>
            <a:off x="3648075" y="4138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0" name="Text Box 686"/>
          <p:cNvSpPr txBox="1">
            <a:spLocks noChangeArrowheads="1"/>
          </p:cNvSpPr>
          <p:nvPr/>
        </p:nvSpPr>
        <p:spPr bwMode="auto">
          <a:xfrm>
            <a:off x="3868738" y="4138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1" name="Text Box 687"/>
          <p:cNvSpPr txBox="1">
            <a:spLocks noChangeArrowheads="1"/>
          </p:cNvSpPr>
          <p:nvPr/>
        </p:nvSpPr>
        <p:spPr bwMode="auto">
          <a:xfrm>
            <a:off x="3057525" y="39592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2" name="Text Box 688"/>
          <p:cNvSpPr txBox="1">
            <a:spLocks noChangeArrowheads="1"/>
          </p:cNvSpPr>
          <p:nvPr/>
        </p:nvSpPr>
        <p:spPr bwMode="auto">
          <a:xfrm>
            <a:off x="3267075" y="39592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3" name="Text Box 689"/>
          <p:cNvSpPr txBox="1">
            <a:spLocks noChangeArrowheads="1"/>
          </p:cNvSpPr>
          <p:nvPr/>
        </p:nvSpPr>
        <p:spPr bwMode="auto">
          <a:xfrm>
            <a:off x="3427413" y="39592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4" name="Text Box 690"/>
          <p:cNvSpPr txBox="1">
            <a:spLocks noChangeArrowheads="1"/>
          </p:cNvSpPr>
          <p:nvPr/>
        </p:nvSpPr>
        <p:spPr bwMode="auto">
          <a:xfrm>
            <a:off x="3648075" y="39592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5" name="Text Box 691"/>
          <p:cNvSpPr txBox="1">
            <a:spLocks noChangeArrowheads="1"/>
          </p:cNvSpPr>
          <p:nvPr/>
        </p:nvSpPr>
        <p:spPr bwMode="auto">
          <a:xfrm>
            <a:off x="2984500" y="37798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6" name="Text Box 692"/>
          <p:cNvSpPr txBox="1">
            <a:spLocks noChangeArrowheads="1"/>
          </p:cNvSpPr>
          <p:nvPr/>
        </p:nvSpPr>
        <p:spPr bwMode="auto">
          <a:xfrm>
            <a:off x="2984500" y="33178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7" name="Text Box 693"/>
          <p:cNvSpPr txBox="1">
            <a:spLocks noChangeArrowheads="1"/>
          </p:cNvSpPr>
          <p:nvPr/>
        </p:nvSpPr>
        <p:spPr bwMode="auto">
          <a:xfrm>
            <a:off x="3206750" y="33178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8" name="Text Box 694"/>
          <p:cNvSpPr txBox="1">
            <a:spLocks noChangeArrowheads="1"/>
          </p:cNvSpPr>
          <p:nvPr/>
        </p:nvSpPr>
        <p:spPr bwMode="auto">
          <a:xfrm>
            <a:off x="4216400" y="4138614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199" name="Text Box 695"/>
          <p:cNvSpPr txBox="1">
            <a:spLocks noChangeArrowheads="1"/>
          </p:cNvSpPr>
          <p:nvPr/>
        </p:nvSpPr>
        <p:spPr bwMode="auto">
          <a:xfrm>
            <a:off x="4459288" y="4138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0" name="Text Box 696"/>
          <p:cNvSpPr txBox="1">
            <a:spLocks noChangeArrowheads="1"/>
          </p:cNvSpPr>
          <p:nvPr/>
        </p:nvSpPr>
        <p:spPr bwMode="auto">
          <a:xfrm>
            <a:off x="4238625" y="46434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1" name="Text Box 697"/>
          <p:cNvSpPr txBox="1">
            <a:spLocks noChangeArrowheads="1"/>
          </p:cNvSpPr>
          <p:nvPr/>
        </p:nvSpPr>
        <p:spPr bwMode="auto">
          <a:xfrm>
            <a:off x="4238625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2" name="Text Box 698"/>
          <p:cNvSpPr txBox="1">
            <a:spLocks noChangeArrowheads="1"/>
          </p:cNvSpPr>
          <p:nvPr/>
        </p:nvSpPr>
        <p:spPr bwMode="auto">
          <a:xfrm>
            <a:off x="4459288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3" name="Text Box 699"/>
          <p:cNvSpPr txBox="1">
            <a:spLocks noChangeArrowheads="1"/>
          </p:cNvSpPr>
          <p:nvPr/>
        </p:nvSpPr>
        <p:spPr bwMode="auto">
          <a:xfrm>
            <a:off x="4678363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4" name="Text Box 700"/>
          <p:cNvSpPr txBox="1">
            <a:spLocks noChangeArrowheads="1"/>
          </p:cNvSpPr>
          <p:nvPr/>
        </p:nvSpPr>
        <p:spPr bwMode="auto">
          <a:xfrm>
            <a:off x="4900613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5" name="Text Box 701"/>
          <p:cNvSpPr txBox="1">
            <a:spLocks noChangeArrowheads="1"/>
          </p:cNvSpPr>
          <p:nvPr/>
        </p:nvSpPr>
        <p:spPr bwMode="auto">
          <a:xfrm>
            <a:off x="4238625" y="49879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6" name="Text Box 702"/>
          <p:cNvSpPr txBox="1">
            <a:spLocks noChangeArrowheads="1"/>
          </p:cNvSpPr>
          <p:nvPr/>
        </p:nvSpPr>
        <p:spPr bwMode="auto">
          <a:xfrm>
            <a:off x="4459288" y="49879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7" name="Text Box 703"/>
          <p:cNvSpPr txBox="1">
            <a:spLocks noChangeArrowheads="1"/>
          </p:cNvSpPr>
          <p:nvPr/>
        </p:nvSpPr>
        <p:spPr bwMode="auto">
          <a:xfrm>
            <a:off x="4678363" y="49879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8" name="Text Box 704"/>
          <p:cNvSpPr txBox="1">
            <a:spLocks noChangeArrowheads="1"/>
          </p:cNvSpPr>
          <p:nvPr/>
        </p:nvSpPr>
        <p:spPr bwMode="auto">
          <a:xfrm>
            <a:off x="4900613" y="49879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09" name="Text Box 705"/>
          <p:cNvSpPr txBox="1">
            <a:spLocks noChangeArrowheads="1"/>
          </p:cNvSpPr>
          <p:nvPr/>
        </p:nvSpPr>
        <p:spPr bwMode="auto">
          <a:xfrm>
            <a:off x="5121275" y="498792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10" name="Text Box 706"/>
          <p:cNvSpPr txBox="1">
            <a:spLocks noChangeArrowheads="1"/>
          </p:cNvSpPr>
          <p:nvPr/>
        </p:nvSpPr>
        <p:spPr bwMode="auto">
          <a:xfrm>
            <a:off x="4900613" y="5327651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11" name="Text Box 707"/>
          <p:cNvSpPr txBox="1">
            <a:spLocks noChangeArrowheads="1"/>
          </p:cNvSpPr>
          <p:nvPr/>
        </p:nvSpPr>
        <p:spPr bwMode="auto">
          <a:xfrm>
            <a:off x="5121275" y="532765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22212" name="Text Box 708"/>
          <p:cNvSpPr txBox="1">
            <a:spLocks noChangeArrowheads="1"/>
          </p:cNvSpPr>
          <p:nvPr/>
        </p:nvSpPr>
        <p:spPr bwMode="auto">
          <a:xfrm>
            <a:off x="6153150" y="56499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13" name="Text Box 709"/>
          <p:cNvSpPr txBox="1">
            <a:spLocks noChangeArrowheads="1"/>
          </p:cNvSpPr>
          <p:nvPr/>
        </p:nvSpPr>
        <p:spPr bwMode="auto">
          <a:xfrm>
            <a:off x="6373813" y="56499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22214" name="Text Box 710"/>
          <p:cNvSpPr txBox="1">
            <a:spLocks noChangeArrowheads="1"/>
          </p:cNvSpPr>
          <p:nvPr/>
        </p:nvSpPr>
        <p:spPr bwMode="auto">
          <a:xfrm>
            <a:off x="6373813" y="58324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22215" name="Text Box 711"/>
          <p:cNvSpPr txBox="1">
            <a:spLocks noChangeArrowheads="1"/>
          </p:cNvSpPr>
          <p:nvPr/>
        </p:nvSpPr>
        <p:spPr bwMode="auto">
          <a:xfrm>
            <a:off x="6594475" y="58324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16" name="Text Box 712"/>
          <p:cNvSpPr txBox="1">
            <a:spLocks noChangeArrowheads="1"/>
          </p:cNvSpPr>
          <p:nvPr/>
        </p:nvSpPr>
        <p:spPr bwMode="auto">
          <a:xfrm>
            <a:off x="6742113" y="58324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 1</a:t>
            </a:r>
          </a:p>
        </p:txBody>
      </p:sp>
      <p:sp>
        <p:nvSpPr>
          <p:cNvPr id="22217" name="Text Box 713"/>
          <p:cNvSpPr txBox="1">
            <a:spLocks noChangeArrowheads="1"/>
          </p:cNvSpPr>
          <p:nvPr/>
        </p:nvSpPr>
        <p:spPr bwMode="auto">
          <a:xfrm>
            <a:off x="5834063" y="5481639"/>
            <a:ext cx="409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   1</a:t>
            </a:r>
          </a:p>
        </p:txBody>
      </p:sp>
      <p:sp>
        <p:nvSpPr>
          <p:cNvPr id="22218" name="Text Box 714"/>
          <p:cNvSpPr txBox="1">
            <a:spLocks noChangeArrowheads="1"/>
          </p:cNvSpPr>
          <p:nvPr/>
        </p:nvSpPr>
        <p:spPr bwMode="auto">
          <a:xfrm>
            <a:off x="6153150" y="54816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19" name="Text Box 715"/>
          <p:cNvSpPr txBox="1">
            <a:spLocks noChangeArrowheads="1"/>
          </p:cNvSpPr>
          <p:nvPr/>
        </p:nvSpPr>
        <p:spPr bwMode="auto">
          <a:xfrm>
            <a:off x="6373813" y="54816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22220" name="Text Box 716"/>
          <p:cNvSpPr txBox="1">
            <a:spLocks noChangeArrowheads="1"/>
          </p:cNvSpPr>
          <p:nvPr/>
        </p:nvSpPr>
        <p:spPr bwMode="auto">
          <a:xfrm>
            <a:off x="6594475" y="56499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21" name="Text Box 717"/>
          <p:cNvSpPr txBox="1">
            <a:spLocks noChangeArrowheads="1"/>
          </p:cNvSpPr>
          <p:nvPr/>
        </p:nvSpPr>
        <p:spPr bwMode="auto">
          <a:xfrm>
            <a:off x="6815138" y="564991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22" name="Text Box 718"/>
          <p:cNvSpPr txBox="1">
            <a:spLocks noChangeArrowheads="1"/>
          </p:cNvSpPr>
          <p:nvPr/>
        </p:nvSpPr>
        <p:spPr bwMode="auto">
          <a:xfrm>
            <a:off x="6594475" y="54816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23" name="Text Box 719"/>
          <p:cNvSpPr txBox="1">
            <a:spLocks noChangeArrowheads="1"/>
          </p:cNvSpPr>
          <p:nvPr/>
        </p:nvSpPr>
        <p:spPr bwMode="auto">
          <a:xfrm>
            <a:off x="6815138" y="547211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24" name="Text Box 720"/>
          <p:cNvSpPr txBox="1">
            <a:spLocks noChangeArrowheads="1"/>
          </p:cNvSpPr>
          <p:nvPr/>
        </p:nvSpPr>
        <p:spPr bwMode="auto">
          <a:xfrm>
            <a:off x="5992813" y="5327651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25" name="Text Box 721"/>
          <p:cNvSpPr txBox="1">
            <a:spLocks noChangeArrowheads="1"/>
          </p:cNvSpPr>
          <p:nvPr/>
        </p:nvSpPr>
        <p:spPr bwMode="auto">
          <a:xfrm>
            <a:off x="6153150" y="53276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26" name="Text Box 722"/>
          <p:cNvSpPr txBox="1">
            <a:spLocks noChangeArrowheads="1"/>
          </p:cNvSpPr>
          <p:nvPr/>
        </p:nvSpPr>
        <p:spPr bwMode="auto">
          <a:xfrm>
            <a:off x="6373813" y="532765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22227" name="Text Box 723"/>
          <p:cNvSpPr txBox="1">
            <a:spLocks noChangeArrowheads="1"/>
          </p:cNvSpPr>
          <p:nvPr/>
        </p:nvSpPr>
        <p:spPr bwMode="auto">
          <a:xfrm>
            <a:off x="5992813" y="498792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228" name="Text Box 724"/>
          <p:cNvSpPr txBox="1">
            <a:spLocks noChangeArrowheads="1"/>
          </p:cNvSpPr>
          <p:nvPr/>
        </p:nvSpPr>
        <p:spPr bwMode="auto">
          <a:xfrm>
            <a:off x="6153150" y="49879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29" name="Text Box 725"/>
          <p:cNvSpPr txBox="1">
            <a:spLocks noChangeArrowheads="1"/>
          </p:cNvSpPr>
          <p:nvPr/>
        </p:nvSpPr>
        <p:spPr bwMode="auto">
          <a:xfrm>
            <a:off x="7185025" y="58324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22230" name="Text Box 726"/>
          <p:cNvSpPr txBox="1">
            <a:spLocks noChangeArrowheads="1"/>
          </p:cNvSpPr>
          <p:nvPr/>
        </p:nvSpPr>
        <p:spPr bwMode="auto">
          <a:xfrm>
            <a:off x="7404100" y="58324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31" name="Text Box 727"/>
          <p:cNvSpPr txBox="1">
            <a:spLocks noChangeArrowheads="1"/>
          </p:cNvSpPr>
          <p:nvPr/>
        </p:nvSpPr>
        <p:spPr bwMode="auto">
          <a:xfrm>
            <a:off x="7626350" y="58324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32" name="Text Box 728"/>
          <p:cNvSpPr txBox="1">
            <a:spLocks noChangeArrowheads="1"/>
          </p:cNvSpPr>
          <p:nvPr/>
        </p:nvSpPr>
        <p:spPr bwMode="auto">
          <a:xfrm>
            <a:off x="7847013" y="58324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33" name="Text Box 729"/>
          <p:cNvSpPr txBox="1">
            <a:spLocks noChangeArrowheads="1"/>
          </p:cNvSpPr>
          <p:nvPr/>
        </p:nvSpPr>
        <p:spPr bwMode="auto">
          <a:xfrm>
            <a:off x="8067675" y="58324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34" name="Text Box 730"/>
          <p:cNvSpPr txBox="1">
            <a:spLocks noChangeArrowheads="1"/>
          </p:cNvSpPr>
          <p:nvPr/>
        </p:nvSpPr>
        <p:spPr bwMode="auto">
          <a:xfrm>
            <a:off x="7185025" y="56499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1</a:t>
            </a:r>
          </a:p>
        </p:txBody>
      </p:sp>
      <p:sp>
        <p:nvSpPr>
          <p:cNvPr id="22235" name="Text Box 731"/>
          <p:cNvSpPr txBox="1">
            <a:spLocks noChangeArrowheads="1"/>
          </p:cNvSpPr>
          <p:nvPr/>
        </p:nvSpPr>
        <p:spPr bwMode="auto">
          <a:xfrm>
            <a:off x="7404100" y="56499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36" name="Text Box 732"/>
          <p:cNvSpPr txBox="1">
            <a:spLocks noChangeArrowheads="1"/>
          </p:cNvSpPr>
          <p:nvPr/>
        </p:nvSpPr>
        <p:spPr bwMode="auto">
          <a:xfrm>
            <a:off x="7626350" y="56499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37" name="Text Box 733"/>
          <p:cNvSpPr txBox="1">
            <a:spLocks noChangeArrowheads="1"/>
          </p:cNvSpPr>
          <p:nvPr/>
        </p:nvSpPr>
        <p:spPr bwMode="auto">
          <a:xfrm>
            <a:off x="7847013" y="56499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38" name="Text Box 734"/>
          <p:cNvSpPr txBox="1">
            <a:spLocks noChangeArrowheads="1"/>
          </p:cNvSpPr>
          <p:nvPr/>
        </p:nvSpPr>
        <p:spPr bwMode="auto">
          <a:xfrm>
            <a:off x="8067675" y="56499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39" name="Text Box 735"/>
          <p:cNvSpPr txBox="1">
            <a:spLocks noChangeArrowheads="1"/>
          </p:cNvSpPr>
          <p:nvPr/>
        </p:nvSpPr>
        <p:spPr bwMode="auto">
          <a:xfrm>
            <a:off x="7207251" y="5481639"/>
            <a:ext cx="441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2240" name="Text Box 736"/>
          <p:cNvSpPr txBox="1">
            <a:spLocks noChangeArrowheads="1"/>
          </p:cNvSpPr>
          <p:nvPr/>
        </p:nvSpPr>
        <p:spPr bwMode="auto">
          <a:xfrm>
            <a:off x="8067675" y="54816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41" name="Text Box 737"/>
          <p:cNvSpPr txBox="1">
            <a:spLocks noChangeArrowheads="1"/>
          </p:cNvSpPr>
          <p:nvPr/>
        </p:nvSpPr>
        <p:spPr bwMode="auto">
          <a:xfrm>
            <a:off x="7718425" y="5481639"/>
            <a:ext cx="409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   2</a:t>
            </a:r>
          </a:p>
        </p:txBody>
      </p:sp>
      <p:sp>
        <p:nvSpPr>
          <p:cNvPr id="22242" name="Text Box 738"/>
          <p:cNvSpPr txBox="1">
            <a:spLocks noChangeArrowheads="1"/>
          </p:cNvSpPr>
          <p:nvPr/>
        </p:nvSpPr>
        <p:spPr bwMode="auto">
          <a:xfrm>
            <a:off x="7626350" y="54816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43" name="Text Box 739"/>
          <p:cNvSpPr txBox="1">
            <a:spLocks noChangeArrowheads="1"/>
          </p:cNvSpPr>
          <p:nvPr/>
        </p:nvSpPr>
        <p:spPr bwMode="auto">
          <a:xfrm>
            <a:off x="7404100" y="54816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44" name="Text Box 740"/>
          <p:cNvSpPr txBox="1">
            <a:spLocks noChangeArrowheads="1"/>
          </p:cNvSpPr>
          <p:nvPr/>
        </p:nvSpPr>
        <p:spPr bwMode="auto">
          <a:xfrm>
            <a:off x="7185025" y="532765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45" name="Text Box 741"/>
          <p:cNvSpPr txBox="1">
            <a:spLocks noChangeArrowheads="1"/>
          </p:cNvSpPr>
          <p:nvPr/>
        </p:nvSpPr>
        <p:spPr bwMode="auto">
          <a:xfrm>
            <a:off x="7404100" y="53276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46" name="Text Box 742"/>
          <p:cNvSpPr txBox="1">
            <a:spLocks noChangeArrowheads="1"/>
          </p:cNvSpPr>
          <p:nvPr/>
        </p:nvSpPr>
        <p:spPr bwMode="auto">
          <a:xfrm>
            <a:off x="6815138" y="532606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47" name="Text Box 743"/>
          <p:cNvSpPr txBox="1">
            <a:spLocks noChangeArrowheads="1"/>
          </p:cNvSpPr>
          <p:nvPr/>
        </p:nvSpPr>
        <p:spPr bwMode="auto">
          <a:xfrm>
            <a:off x="6521450" y="5327651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48" name="Text Box 744"/>
          <p:cNvSpPr txBox="1">
            <a:spLocks noChangeArrowheads="1"/>
          </p:cNvSpPr>
          <p:nvPr/>
        </p:nvSpPr>
        <p:spPr bwMode="auto">
          <a:xfrm>
            <a:off x="7185025" y="498792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49" name="Text Box 745"/>
          <p:cNvSpPr txBox="1">
            <a:spLocks noChangeArrowheads="1"/>
          </p:cNvSpPr>
          <p:nvPr/>
        </p:nvSpPr>
        <p:spPr bwMode="auto">
          <a:xfrm>
            <a:off x="6373813" y="49879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50" name="Text Box 746"/>
          <p:cNvSpPr txBox="1">
            <a:spLocks noChangeArrowheads="1"/>
          </p:cNvSpPr>
          <p:nvPr/>
        </p:nvSpPr>
        <p:spPr bwMode="auto">
          <a:xfrm>
            <a:off x="6594475" y="49879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51" name="Text Box 747"/>
          <p:cNvSpPr txBox="1">
            <a:spLocks noChangeArrowheads="1"/>
          </p:cNvSpPr>
          <p:nvPr/>
        </p:nvSpPr>
        <p:spPr bwMode="auto">
          <a:xfrm>
            <a:off x="6815138" y="49879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52" name="Text Box 748"/>
          <p:cNvSpPr txBox="1">
            <a:spLocks noChangeArrowheads="1"/>
          </p:cNvSpPr>
          <p:nvPr/>
        </p:nvSpPr>
        <p:spPr bwMode="auto">
          <a:xfrm>
            <a:off x="5932489" y="4811714"/>
            <a:ext cx="441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53" name="Text Box 749"/>
          <p:cNvSpPr txBox="1">
            <a:spLocks noChangeArrowheads="1"/>
          </p:cNvSpPr>
          <p:nvPr/>
        </p:nvSpPr>
        <p:spPr bwMode="auto">
          <a:xfrm>
            <a:off x="6153150" y="48117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54" name="Text Box 750"/>
          <p:cNvSpPr txBox="1">
            <a:spLocks noChangeArrowheads="1"/>
          </p:cNvSpPr>
          <p:nvPr/>
        </p:nvSpPr>
        <p:spPr bwMode="auto">
          <a:xfrm>
            <a:off x="6300788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55" name="Text Box 751"/>
          <p:cNvSpPr txBox="1">
            <a:spLocks noChangeArrowheads="1"/>
          </p:cNvSpPr>
          <p:nvPr/>
        </p:nvSpPr>
        <p:spPr bwMode="auto">
          <a:xfrm>
            <a:off x="5121275" y="48117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56" name="Text Box 752"/>
          <p:cNvSpPr txBox="1">
            <a:spLocks noChangeArrowheads="1"/>
          </p:cNvSpPr>
          <p:nvPr/>
        </p:nvSpPr>
        <p:spPr bwMode="auto">
          <a:xfrm>
            <a:off x="4900613" y="46434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57" name="Text Box 753"/>
          <p:cNvSpPr txBox="1">
            <a:spLocks noChangeArrowheads="1"/>
          </p:cNvSpPr>
          <p:nvPr/>
        </p:nvSpPr>
        <p:spPr bwMode="auto">
          <a:xfrm>
            <a:off x="4752975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58" name="Text Box 754"/>
          <p:cNvSpPr txBox="1">
            <a:spLocks noChangeArrowheads="1"/>
          </p:cNvSpPr>
          <p:nvPr/>
        </p:nvSpPr>
        <p:spPr bwMode="auto">
          <a:xfrm>
            <a:off x="4459288" y="46434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59" name="Text Box 755"/>
          <p:cNvSpPr txBox="1">
            <a:spLocks noChangeArrowheads="1"/>
          </p:cNvSpPr>
          <p:nvPr/>
        </p:nvSpPr>
        <p:spPr bwMode="auto">
          <a:xfrm>
            <a:off x="4530725" y="44640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60" name="Text Box 756"/>
          <p:cNvSpPr txBox="1">
            <a:spLocks noChangeArrowheads="1"/>
          </p:cNvSpPr>
          <p:nvPr/>
        </p:nvSpPr>
        <p:spPr bwMode="auto">
          <a:xfrm>
            <a:off x="4311650" y="44640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61" name="Text Box 757"/>
          <p:cNvSpPr txBox="1">
            <a:spLocks noChangeArrowheads="1"/>
          </p:cNvSpPr>
          <p:nvPr/>
        </p:nvSpPr>
        <p:spPr bwMode="auto">
          <a:xfrm>
            <a:off x="3868738" y="446405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62" name="Text Box 758"/>
          <p:cNvSpPr txBox="1">
            <a:spLocks noChangeArrowheads="1"/>
          </p:cNvSpPr>
          <p:nvPr/>
        </p:nvSpPr>
        <p:spPr bwMode="auto">
          <a:xfrm>
            <a:off x="3648075" y="446405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63" name="Text Box 759"/>
          <p:cNvSpPr txBox="1">
            <a:spLocks noChangeArrowheads="1"/>
          </p:cNvSpPr>
          <p:nvPr/>
        </p:nvSpPr>
        <p:spPr bwMode="auto">
          <a:xfrm>
            <a:off x="5992813" y="464343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64" name="Text Box 760"/>
          <p:cNvSpPr txBox="1">
            <a:spLocks noChangeArrowheads="1"/>
          </p:cNvSpPr>
          <p:nvPr/>
        </p:nvSpPr>
        <p:spPr bwMode="auto">
          <a:xfrm>
            <a:off x="5121275" y="4138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65" name="Text Box 761"/>
          <p:cNvSpPr txBox="1">
            <a:spLocks noChangeArrowheads="1"/>
          </p:cNvSpPr>
          <p:nvPr/>
        </p:nvSpPr>
        <p:spPr bwMode="auto">
          <a:xfrm>
            <a:off x="4900613" y="4138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66" name="Text Box 762"/>
          <p:cNvSpPr txBox="1">
            <a:spLocks noChangeArrowheads="1"/>
          </p:cNvSpPr>
          <p:nvPr/>
        </p:nvSpPr>
        <p:spPr bwMode="auto">
          <a:xfrm>
            <a:off x="4752975" y="4138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67" name="Text Box 763"/>
          <p:cNvSpPr txBox="1">
            <a:spLocks noChangeArrowheads="1"/>
          </p:cNvSpPr>
          <p:nvPr/>
        </p:nvSpPr>
        <p:spPr bwMode="auto">
          <a:xfrm>
            <a:off x="4678363" y="39592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68" name="Text Box 764"/>
          <p:cNvSpPr txBox="1">
            <a:spLocks noChangeArrowheads="1"/>
          </p:cNvSpPr>
          <p:nvPr/>
        </p:nvSpPr>
        <p:spPr bwMode="auto">
          <a:xfrm>
            <a:off x="4459288" y="39592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69" name="Text Box 765"/>
          <p:cNvSpPr txBox="1">
            <a:spLocks noChangeArrowheads="1"/>
          </p:cNvSpPr>
          <p:nvPr/>
        </p:nvSpPr>
        <p:spPr bwMode="auto">
          <a:xfrm>
            <a:off x="4216400" y="3959226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0" name="Text Box 766"/>
          <p:cNvSpPr txBox="1">
            <a:spLocks noChangeArrowheads="1"/>
          </p:cNvSpPr>
          <p:nvPr/>
        </p:nvSpPr>
        <p:spPr bwMode="auto">
          <a:xfrm>
            <a:off x="3868738" y="395922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1" name="Text Box 767"/>
          <p:cNvSpPr txBox="1">
            <a:spLocks noChangeArrowheads="1"/>
          </p:cNvSpPr>
          <p:nvPr/>
        </p:nvSpPr>
        <p:spPr bwMode="auto">
          <a:xfrm>
            <a:off x="3648075" y="37798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2" name="Text Box 768"/>
          <p:cNvSpPr txBox="1">
            <a:spLocks noChangeArrowheads="1"/>
          </p:cNvSpPr>
          <p:nvPr/>
        </p:nvSpPr>
        <p:spPr bwMode="auto">
          <a:xfrm>
            <a:off x="3427413" y="37798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3" name="Text Box 769"/>
          <p:cNvSpPr txBox="1">
            <a:spLocks noChangeArrowheads="1"/>
          </p:cNvSpPr>
          <p:nvPr/>
        </p:nvSpPr>
        <p:spPr bwMode="auto">
          <a:xfrm>
            <a:off x="3279775" y="37798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2274" name="Text Box 770"/>
          <p:cNvSpPr txBox="1">
            <a:spLocks noChangeArrowheads="1"/>
          </p:cNvSpPr>
          <p:nvPr/>
        </p:nvSpPr>
        <p:spPr bwMode="auto">
          <a:xfrm flipH="1">
            <a:off x="3149601" y="3609976"/>
            <a:ext cx="5889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5" name="Text Box 771"/>
          <p:cNvSpPr txBox="1">
            <a:spLocks noChangeArrowheads="1"/>
          </p:cNvSpPr>
          <p:nvPr/>
        </p:nvSpPr>
        <p:spPr bwMode="auto">
          <a:xfrm>
            <a:off x="2984500" y="36099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6" name="Text Box 772"/>
          <p:cNvSpPr txBox="1">
            <a:spLocks noChangeArrowheads="1"/>
          </p:cNvSpPr>
          <p:nvPr/>
        </p:nvSpPr>
        <p:spPr bwMode="auto">
          <a:xfrm>
            <a:off x="3868738" y="33178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7" name="Text Box 773"/>
          <p:cNvSpPr txBox="1">
            <a:spLocks noChangeArrowheads="1"/>
          </p:cNvSpPr>
          <p:nvPr/>
        </p:nvSpPr>
        <p:spPr bwMode="auto">
          <a:xfrm>
            <a:off x="3648075" y="33178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8" name="Text Box 774"/>
          <p:cNvSpPr txBox="1">
            <a:spLocks noChangeArrowheads="1"/>
          </p:cNvSpPr>
          <p:nvPr/>
        </p:nvSpPr>
        <p:spPr bwMode="auto">
          <a:xfrm>
            <a:off x="3427413" y="33178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79" name="Text Box 775"/>
          <p:cNvSpPr txBox="1">
            <a:spLocks noChangeArrowheads="1"/>
          </p:cNvSpPr>
          <p:nvPr/>
        </p:nvSpPr>
        <p:spPr bwMode="auto">
          <a:xfrm>
            <a:off x="2984500" y="313848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80" name="Text Box 776"/>
          <p:cNvSpPr txBox="1">
            <a:spLocks noChangeArrowheads="1"/>
          </p:cNvSpPr>
          <p:nvPr/>
        </p:nvSpPr>
        <p:spPr bwMode="auto">
          <a:xfrm>
            <a:off x="3206750" y="313848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81" name="Text Box 777"/>
          <p:cNvSpPr txBox="1">
            <a:spLocks noChangeArrowheads="1"/>
          </p:cNvSpPr>
          <p:nvPr/>
        </p:nvSpPr>
        <p:spPr bwMode="auto">
          <a:xfrm>
            <a:off x="3427413" y="313848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82" name="Text Box 778"/>
          <p:cNvSpPr txBox="1">
            <a:spLocks noChangeArrowheads="1"/>
          </p:cNvSpPr>
          <p:nvPr/>
        </p:nvSpPr>
        <p:spPr bwMode="auto">
          <a:xfrm>
            <a:off x="4238625" y="33178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83" name="Text Box 779"/>
          <p:cNvSpPr txBox="1">
            <a:spLocks noChangeArrowheads="1"/>
          </p:cNvSpPr>
          <p:nvPr/>
        </p:nvSpPr>
        <p:spPr bwMode="auto">
          <a:xfrm>
            <a:off x="3206750" y="24844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84" name="Text Box 780"/>
          <p:cNvSpPr txBox="1">
            <a:spLocks noChangeArrowheads="1"/>
          </p:cNvSpPr>
          <p:nvPr/>
        </p:nvSpPr>
        <p:spPr bwMode="auto">
          <a:xfrm>
            <a:off x="2984500" y="24844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285" name="Text Box 781"/>
          <p:cNvSpPr txBox="1">
            <a:spLocks noChangeArrowheads="1"/>
          </p:cNvSpPr>
          <p:nvPr/>
        </p:nvSpPr>
        <p:spPr bwMode="auto">
          <a:xfrm>
            <a:off x="7847013" y="53276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86" name="Text Box 782"/>
          <p:cNvSpPr txBox="1">
            <a:spLocks noChangeArrowheads="1"/>
          </p:cNvSpPr>
          <p:nvPr/>
        </p:nvSpPr>
        <p:spPr bwMode="auto">
          <a:xfrm>
            <a:off x="7626350" y="53276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87" name="Text Box 783"/>
          <p:cNvSpPr txBox="1">
            <a:spLocks noChangeArrowheads="1"/>
          </p:cNvSpPr>
          <p:nvPr/>
        </p:nvSpPr>
        <p:spPr bwMode="auto">
          <a:xfrm>
            <a:off x="7626350" y="49879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88" name="Text Box 784"/>
          <p:cNvSpPr txBox="1">
            <a:spLocks noChangeArrowheads="1"/>
          </p:cNvSpPr>
          <p:nvPr/>
        </p:nvSpPr>
        <p:spPr bwMode="auto">
          <a:xfrm>
            <a:off x="7404100" y="49879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89" name="Text Box 785"/>
          <p:cNvSpPr txBox="1">
            <a:spLocks noChangeArrowheads="1"/>
          </p:cNvSpPr>
          <p:nvPr/>
        </p:nvSpPr>
        <p:spPr bwMode="auto">
          <a:xfrm>
            <a:off x="7185025" y="48117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0" name="Text Box 786"/>
          <p:cNvSpPr txBox="1">
            <a:spLocks noChangeArrowheads="1"/>
          </p:cNvSpPr>
          <p:nvPr/>
        </p:nvSpPr>
        <p:spPr bwMode="auto">
          <a:xfrm>
            <a:off x="6815138" y="48117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1" name="Text Box 787"/>
          <p:cNvSpPr txBox="1">
            <a:spLocks noChangeArrowheads="1"/>
          </p:cNvSpPr>
          <p:nvPr/>
        </p:nvSpPr>
        <p:spPr bwMode="auto">
          <a:xfrm>
            <a:off x="6594475" y="48117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2" name="Text Box 788"/>
          <p:cNvSpPr txBox="1">
            <a:spLocks noChangeArrowheads="1"/>
          </p:cNvSpPr>
          <p:nvPr/>
        </p:nvSpPr>
        <p:spPr bwMode="auto">
          <a:xfrm>
            <a:off x="6373813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3" name="Text Box 789"/>
          <p:cNvSpPr txBox="1">
            <a:spLocks noChangeArrowheads="1"/>
          </p:cNvSpPr>
          <p:nvPr/>
        </p:nvSpPr>
        <p:spPr bwMode="auto">
          <a:xfrm>
            <a:off x="6153150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4" name="Text Box 790"/>
          <p:cNvSpPr txBox="1">
            <a:spLocks noChangeArrowheads="1"/>
          </p:cNvSpPr>
          <p:nvPr/>
        </p:nvSpPr>
        <p:spPr bwMode="auto">
          <a:xfrm>
            <a:off x="5156200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5" name="Text Box 791"/>
          <p:cNvSpPr txBox="1">
            <a:spLocks noChangeArrowheads="1"/>
          </p:cNvSpPr>
          <p:nvPr/>
        </p:nvSpPr>
        <p:spPr bwMode="auto">
          <a:xfrm>
            <a:off x="4973638" y="44640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6" name="Text Box 792"/>
          <p:cNvSpPr txBox="1">
            <a:spLocks noChangeArrowheads="1"/>
          </p:cNvSpPr>
          <p:nvPr/>
        </p:nvSpPr>
        <p:spPr bwMode="auto">
          <a:xfrm>
            <a:off x="4678363" y="4464051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7" name="Text Box 793"/>
          <p:cNvSpPr txBox="1">
            <a:spLocks noChangeArrowheads="1"/>
          </p:cNvSpPr>
          <p:nvPr/>
        </p:nvSpPr>
        <p:spPr bwMode="auto">
          <a:xfrm>
            <a:off x="5194300" y="395922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8" name="Text Box 794"/>
          <p:cNvSpPr txBox="1">
            <a:spLocks noChangeArrowheads="1"/>
          </p:cNvSpPr>
          <p:nvPr/>
        </p:nvSpPr>
        <p:spPr bwMode="auto">
          <a:xfrm>
            <a:off x="4954588" y="39592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99" name="Text Box 795"/>
          <p:cNvSpPr txBox="1">
            <a:spLocks noChangeArrowheads="1"/>
          </p:cNvSpPr>
          <p:nvPr/>
        </p:nvSpPr>
        <p:spPr bwMode="auto">
          <a:xfrm>
            <a:off x="4530725" y="37798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0" name="Text Box 796"/>
          <p:cNvSpPr txBox="1">
            <a:spLocks noChangeArrowheads="1"/>
          </p:cNvSpPr>
          <p:nvPr/>
        </p:nvSpPr>
        <p:spPr bwMode="auto">
          <a:xfrm>
            <a:off x="4311650" y="37798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1" name="Text Box 797"/>
          <p:cNvSpPr txBox="1">
            <a:spLocks noChangeArrowheads="1"/>
          </p:cNvSpPr>
          <p:nvPr/>
        </p:nvSpPr>
        <p:spPr bwMode="auto">
          <a:xfrm>
            <a:off x="3868738" y="37798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2" name="Text Box 798"/>
          <p:cNvSpPr txBox="1">
            <a:spLocks noChangeArrowheads="1"/>
          </p:cNvSpPr>
          <p:nvPr/>
        </p:nvSpPr>
        <p:spPr bwMode="auto">
          <a:xfrm>
            <a:off x="3648075" y="36099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3" name="Text Box 799"/>
          <p:cNvSpPr txBox="1">
            <a:spLocks noChangeArrowheads="1"/>
          </p:cNvSpPr>
          <p:nvPr/>
        </p:nvSpPr>
        <p:spPr bwMode="auto">
          <a:xfrm>
            <a:off x="3500438" y="36099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4" name="Text Box 800"/>
          <p:cNvSpPr txBox="1">
            <a:spLocks noChangeArrowheads="1"/>
          </p:cNvSpPr>
          <p:nvPr/>
        </p:nvSpPr>
        <p:spPr bwMode="auto">
          <a:xfrm>
            <a:off x="4678363" y="33178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5" name="Text Box 801"/>
          <p:cNvSpPr txBox="1">
            <a:spLocks noChangeArrowheads="1"/>
          </p:cNvSpPr>
          <p:nvPr/>
        </p:nvSpPr>
        <p:spPr bwMode="auto">
          <a:xfrm>
            <a:off x="4530725" y="33178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6" name="Text Box 802"/>
          <p:cNvSpPr txBox="1">
            <a:spLocks noChangeArrowheads="1"/>
          </p:cNvSpPr>
          <p:nvPr/>
        </p:nvSpPr>
        <p:spPr bwMode="auto">
          <a:xfrm>
            <a:off x="3868738" y="313848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7" name="Text Box 803"/>
          <p:cNvSpPr txBox="1">
            <a:spLocks noChangeArrowheads="1"/>
          </p:cNvSpPr>
          <p:nvPr/>
        </p:nvSpPr>
        <p:spPr bwMode="auto">
          <a:xfrm>
            <a:off x="3721100" y="313848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8" name="Text Box 804"/>
          <p:cNvSpPr txBox="1">
            <a:spLocks noChangeArrowheads="1"/>
          </p:cNvSpPr>
          <p:nvPr/>
        </p:nvSpPr>
        <p:spPr bwMode="auto">
          <a:xfrm>
            <a:off x="3427413" y="29622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09" name="Text Box 805"/>
          <p:cNvSpPr txBox="1">
            <a:spLocks noChangeArrowheads="1"/>
          </p:cNvSpPr>
          <p:nvPr/>
        </p:nvSpPr>
        <p:spPr bwMode="auto">
          <a:xfrm>
            <a:off x="3206750" y="29622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0" name="Text Box 806"/>
          <p:cNvSpPr txBox="1">
            <a:spLocks noChangeArrowheads="1"/>
          </p:cNvSpPr>
          <p:nvPr/>
        </p:nvSpPr>
        <p:spPr bwMode="auto">
          <a:xfrm>
            <a:off x="3057525" y="29622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1" name="Text Box 807"/>
          <p:cNvSpPr txBox="1">
            <a:spLocks noChangeArrowheads="1"/>
          </p:cNvSpPr>
          <p:nvPr/>
        </p:nvSpPr>
        <p:spPr bwMode="auto">
          <a:xfrm>
            <a:off x="3721100" y="2484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2" name="Text Box 808"/>
          <p:cNvSpPr txBox="1">
            <a:spLocks noChangeArrowheads="1"/>
          </p:cNvSpPr>
          <p:nvPr/>
        </p:nvSpPr>
        <p:spPr bwMode="auto">
          <a:xfrm>
            <a:off x="3500438" y="2484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3" name="Text Box 809"/>
          <p:cNvSpPr txBox="1">
            <a:spLocks noChangeArrowheads="1"/>
          </p:cNvSpPr>
          <p:nvPr/>
        </p:nvSpPr>
        <p:spPr bwMode="auto">
          <a:xfrm>
            <a:off x="3279775" y="23145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4" name="Text Box 810"/>
          <p:cNvSpPr txBox="1">
            <a:spLocks noChangeArrowheads="1"/>
          </p:cNvSpPr>
          <p:nvPr/>
        </p:nvSpPr>
        <p:spPr bwMode="auto">
          <a:xfrm>
            <a:off x="3057525" y="23145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5" name="Text Box 811"/>
          <p:cNvSpPr txBox="1">
            <a:spLocks noChangeArrowheads="1"/>
          </p:cNvSpPr>
          <p:nvPr/>
        </p:nvSpPr>
        <p:spPr bwMode="auto">
          <a:xfrm>
            <a:off x="4311650" y="313848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6" name="Text Box 812"/>
          <p:cNvSpPr txBox="1">
            <a:spLocks noChangeArrowheads="1"/>
          </p:cNvSpPr>
          <p:nvPr/>
        </p:nvSpPr>
        <p:spPr bwMode="auto">
          <a:xfrm>
            <a:off x="5899150" y="33178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7" name="Text Box 813"/>
          <p:cNvSpPr txBox="1">
            <a:spLocks noChangeArrowheads="1"/>
          </p:cNvSpPr>
          <p:nvPr/>
        </p:nvSpPr>
        <p:spPr bwMode="auto">
          <a:xfrm>
            <a:off x="6153150" y="33178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18" name="Text Box 814"/>
          <p:cNvSpPr txBox="1">
            <a:spLocks noChangeArrowheads="1"/>
          </p:cNvSpPr>
          <p:nvPr/>
        </p:nvSpPr>
        <p:spPr bwMode="auto">
          <a:xfrm>
            <a:off x="5992813" y="413861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319" name="Text Box 815"/>
          <p:cNvSpPr txBox="1">
            <a:spLocks noChangeArrowheads="1"/>
          </p:cNvSpPr>
          <p:nvPr/>
        </p:nvSpPr>
        <p:spPr bwMode="auto">
          <a:xfrm>
            <a:off x="6153150" y="4138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320" name="Text Box 816"/>
          <p:cNvSpPr txBox="1">
            <a:spLocks noChangeArrowheads="1"/>
          </p:cNvSpPr>
          <p:nvPr/>
        </p:nvSpPr>
        <p:spPr bwMode="auto">
          <a:xfrm>
            <a:off x="6594475" y="4138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21" name="Text Box 817"/>
          <p:cNvSpPr txBox="1">
            <a:spLocks noChangeArrowheads="1"/>
          </p:cNvSpPr>
          <p:nvPr/>
        </p:nvSpPr>
        <p:spPr bwMode="auto">
          <a:xfrm>
            <a:off x="6373813" y="4138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22" name="Text Box 818"/>
          <p:cNvSpPr txBox="1">
            <a:spLocks noChangeArrowheads="1"/>
          </p:cNvSpPr>
          <p:nvPr/>
        </p:nvSpPr>
        <p:spPr bwMode="auto">
          <a:xfrm>
            <a:off x="6153150" y="395922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  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23" name="Text Box 819"/>
          <p:cNvSpPr txBox="1">
            <a:spLocks noChangeArrowheads="1"/>
          </p:cNvSpPr>
          <p:nvPr/>
        </p:nvSpPr>
        <p:spPr bwMode="auto">
          <a:xfrm>
            <a:off x="6005513" y="3959226"/>
            <a:ext cx="273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00004E"/>
                </a:solidFill>
                <a:latin typeface="Times New Roman" panose="02020603050405020304" pitchFamily="18" charset="0"/>
              </a:rPr>
              <a:t>3</a:t>
            </a:r>
            <a:endParaRPr lang="ru-RU" altLang="ru-RU" sz="1000" b="1">
              <a:solidFill>
                <a:srgbClr val="00004E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324" name="Rectangle 820"/>
          <p:cNvSpPr>
            <a:spLocks noChangeArrowheads="1"/>
          </p:cNvSpPr>
          <p:nvPr/>
        </p:nvSpPr>
        <p:spPr bwMode="auto">
          <a:xfrm>
            <a:off x="8658226" y="4103689"/>
            <a:ext cx="252413" cy="155575"/>
          </a:xfrm>
          <a:prstGeom prst="rect">
            <a:avLst/>
          </a:prstGeom>
          <a:solidFill>
            <a:srgbClr val="9C0000"/>
          </a:solidFill>
          <a:ln w="11176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25" name="Rectangle 821"/>
          <p:cNvSpPr>
            <a:spLocks noChangeArrowheads="1"/>
          </p:cNvSpPr>
          <p:nvPr/>
        </p:nvSpPr>
        <p:spPr bwMode="auto">
          <a:xfrm>
            <a:off x="6873876" y="4189414"/>
            <a:ext cx="212725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26" name="Rectangle 822"/>
          <p:cNvSpPr>
            <a:spLocks noChangeArrowheads="1"/>
          </p:cNvSpPr>
          <p:nvPr/>
        </p:nvSpPr>
        <p:spPr bwMode="auto">
          <a:xfrm>
            <a:off x="6446838" y="4032251"/>
            <a:ext cx="214312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27" name="Rectangle 823"/>
          <p:cNvSpPr>
            <a:spLocks noChangeArrowheads="1"/>
          </p:cNvSpPr>
          <p:nvPr/>
        </p:nvSpPr>
        <p:spPr bwMode="auto">
          <a:xfrm>
            <a:off x="8120064" y="5365751"/>
            <a:ext cx="212725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28" name="Rectangle 824"/>
          <p:cNvSpPr>
            <a:spLocks noChangeArrowheads="1"/>
          </p:cNvSpPr>
          <p:nvPr/>
        </p:nvSpPr>
        <p:spPr bwMode="auto">
          <a:xfrm>
            <a:off x="7915276" y="5035551"/>
            <a:ext cx="212725" cy="15557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29" name="Rectangle 825"/>
          <p:cNvSpPr>
            <a:spLocks noChangeArrowheads="1"/>
          </p:cNvSpPr>
          <p:nvPr/>
        </p:nvSpPr>
        <p:spPr bwMode="auto">
          <a:xfrm>
            <a:off x="7489826" y="4859339"/>
            <a:ext cx="212725" cy="161925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30" name="Rectangle 826"/>
          <p:cNvSpPr>
            <a:spLocks noChangeArrowheads="1"/>
          </p:cNvSpPr>
          <p:nvPr/>
        </p:nvSpPr>
        <p:spPr bwMode="auto">
          <a:xfrm>
            <a:off x="7278689" y="4189414"/>
            <a:ext cx="211137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31" name="Rectangle 827"/>
          <p:cNvSpPr>
            <a:spLocks noChangeArrowheads="1"/>
          </p:cNvSpPr>
          <p:nvPr/>
        </p:nvSpPr>
        <p:spPr bwMode="auto">
          <a:xfrm>
            <a:off x="7489826" y="4189414"/>
            <a:ext cx="212725" cy="153987"/>
          </a:xfrm>
          <a:prstGeom prst="rect">
            <a:avLst/>
          </a:prstGeom>
          <a:solidFill>
            <a:srgbClr val="9C0000"/>
          </a:solidFill>
          <a:ln w="1651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332" name="Text Box 828"/>
          <p:cNvSpPr txBox="1">
            <a:spLocks noChangeArrowheads="1"/>
          </p:cNvSpPr>
          <p:nvPr/>
        </p:nvSpPr>
        <p:spPr bwMode="auto">
          <a:xfrm>
            <a:off x="8067675" y="53276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33" name="Text Box 829"/>
          <p:cNvSpPr txBox="1">
            <a:spLocks noChangeArrowheads="1"/>
          </p:cNvSpPr>
          <p:nvPr/>
        </p:nvSpPr>
        <p:spPr bwMode="auto">
          <a:xfrm>
            <a:off x="7847013" y="49879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34" name="Text Box 830"/>
          <p:cNvSpPr txBox="1">
            <a:spLocks noChangeArrowheads="1"/>
          </p:cNvSpPr>
          <p:nvPr/>
        </p:nvSpPr>
        <p:spPr bwMode="auto">
          <a:xfrm>
            <a:off x="7404100" y="48117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35" name="Text Box 831"/>
          <p:cNvSpPr txBox="1">
            <a:spLocks noChangeArrowheads="1"/>
          </p:cNvSpPr>
          <p:nvPr/>
        </p:nvSpPr>
        <p:spPr bwMode="auto">
          <a:xfrm>
            <a:off x="6594475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36" name="Text Box 832"/>
          <p:cNvSpPr txBox="1">
            <a:spLocks noChangeArrowheads="1"/>
          </p:cNvSpPr>
          <p:nvPr/>
        </p:nvSpPr>
        <p:spPr bwMode="auto">
          <a:xfrm>
            <a:off x="6153150" y="44640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37" name="Text Box 833"/>
          <p:cNvSpPr txBox="1">
            <a:spLocks noChangeArrowheads="1"/>
          </p:cNvSpPr>
          <p:nvPr/>
        </p:nvSpPr>
        <p:spPr bwMode="auto">
          <a:xfrm>
            <a:off x="5932489" y="4464051"/>
            <a:ext cx="363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38" name="Text Box 834"/>
          <p:cNvSpPr txBox="1">
            <a:spLocks noChangeArrowheads="1"/>
          </p:cNvSpPr>
          <p:nvPr/>
        </p:nvSpPr>
        <p:spPr bwMode="auto">
          <a:xfrm>
            <a:off x="7404100" y="4138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39" name="Text Box 835"/>
          <p:cNvSpPr txBox="1">
            <a:spLocks noChangeArrowheads="1"/>
          </p:cNvSpPr>
          <p:nvPr/>
        </p:nvSpPr>
        <p:spPr bwMode="auto">
          <a:xfrm>
            <a:off x="7258050" y="413861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0" name="Text Box 836"/>
          <p:cNvSpPr txBox="1">
            <a:spLocks noChangeArrowheads="1"/>
          </p:cNvSpPr>
          <p:nvPr/>
        </p:nvSpPr>
        <p:spPr bwMode="auto">
          <a:xfrm>
            <a:off x="6815138" y="4138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1" name="Text Box 837"/>
          <p:cNvSpPr txBox="1">
            <a:spLocks noChangeArrowheads="1"/>
          </p:cNvSpPr>
          <p:nvPr/>
        </p:nvSpPr>
        <p:spPr bwMode="auto">
          <a:xfrm>
            <a:off x="6373813" y="39592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2" name="Text Box 838"/>
          <p:cNvSpPr txBox="1">
            <a:spLocks noChangeArrowheads="1"/>
          </p:cNvSpPr>
          <p:nvPr/>
        </p:nvSpPr>
        <p:spPr bwMode="auto">
          <a:xfrm>
            <a:off x="5973763" y="37798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3" name="Text Box 839"/>
          <p:cNvSpPr txBox="1">
            <a:spLocks noChangeArrowheads="1"/>
          </p:cNvSpPr>
          <p:nvPr/>
        </p:nvSpPr>
        <p:spPr bwMode="auto">
          <a:xfrm>
            <a:off x="4900613" y="3779839"/>
            <a:ext cx="368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4" name="Text Box 840"/>
          <p:cNvSpPr txBox="1">
            <a:spLocks noChangeArrowheads="1"/>
          </p:cNvSpPr>
          <p:nvPr/>
        </p:nvSpPr>
        <p:spPr bwMode="auto">
          <a:xfrm>
            <a:off x="4752975" y="37798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5" name="Text Box 841"/>
          <p:cNvSpPr txBox="1">
            <a:spLocks noChangeArrowheads="1"/>
          </p:cNvSpPr>
          <p:nvPr/>
        </p:nvSpPr>
        <p:spPr bwMode="auto">
          <a:xfrm>
            <a:off x="4311650" y="36099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6" name="Text Box 842"/>
          <p:cNvSpPr txBox="1">
            <a:spLocks noChangeArrowheads="1"/>
          </p:cNvSpPr>
          <p:nvPr/>
        </p:nvSpPr>
        <p:spPr bwMode="auto">
          <a:xfrm>
            <a:off x="3941763" y="360997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7" name="Text Box 843"/>
          <p:cNvSpPr txBox="1">
            <a:spLocks noChangeArrowheads="1"/>
          </p:cNvSpPr>
          <p:nvPr/>
        </p:nvSpPr>
        <p:spPr bwMode="auto">
          <a:xfrm>
            <a:off x="5121275" y="33178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8" name="Text Box 844"/>
          <p:cNvSpPr txBox="1">
            <a:spLocks noChangeArrowheads="1"/>
          </p:cNvSpPr>
          <p:nvPr/>
        </p:nvSpPr>
        <p:spPr bwMode="auto">
          <a:xfrm>
            <a:off x="4900613" y="33178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49" name="Text Box 845"/>
          <p:cNvSpPr txBox="1">
            <a:spLocks noChangeArrowheads="1"/>
          </p:cNvSpPr>
          <p:nvPr/>
        </p:nvSpPr>
        <p:spPr bwMode="auto">
          <a:xfrm>
            <a:off x="6300788" y="33178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0" name="Text Box 846"/>
          <p:cNvSpPr txBox="1">
            <a:spLocks noChangeArrowheads="1"/>
          </p:cNvSpPr>
          <p:nvPr/>
        </p:nvSpPr>
        <p:spPr bwMode="auto">
          <a:xfrm>
            <a:off x="5834063" y="3132139"/>
            <a:ext cx="409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1" name="Text Box 847"/>
          <p:cNvSpPr txBox="1">
            <a:spLocks noChangeArrowheads="1"/>
          </p:cNvSpPr>
          <p:nvPr/>
        </p:nvSpPr>
        <p:spPr bwMode="auto">
          <a:xfrm>
            <a:off x="4459288" y="313213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2" name="Text Box 848"/>
          <p:cNvSpPr txBox="1">
            <a:spLocks noChangeArrowheads="1"/>
          </p:cNvSpPr>
          <p:nvPr/>
        </p:nvSpPr>
        <p:spPr bwMode="auto">
          <a:xfrm>
            <a:off x="3648075" y="295116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3" name="Text Box 849"/>
          <p:cNvSpPr txBox="1">
            <a:spLocks noChangeArrowheads="1"/>
          </p:cNvSpPr>
          <p:nvPr/>
        </p:nvSpPr>
        <p:spPr bwMode="auto">
          <a:xfrm>
            <a:off x="3206750" y="27971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4" name="Text Box 850"/>
          <p:cNvSpPr txBox="1">
            <a:spLocks noChangeArrowheads="1"/>
          </p:cNvSpPr>
          <p:nvPr/>
        </p:nvSpPr>
        <p:spPr bwMode="auto">
          <a:xfrm>
            <a:off x="2984500" y="27971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5" name="Text Box 851"/>
          <p:cNvSpPr txBox="1">
            <a:spLocks noChangeArrowheads="1"/>
          </p:cNvSpPr>
          <p:nvPr/>
        </p:nvSpPr>
        <p:spPr bwMode="auto">
          <a:xfrm>
            <a:off x="3868738" y="24844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6" name="Text Box 852"/>
          <p:cNvSpPr txBox="1">
            <a:spLocks noChangeArrowheads="1"/>
          </p:cNvSpPr>
          <p:nvPr/>
        </p:nvSpPr>
        <p:spPr bwMode="auto">
          <a:xfrm>
            <a:off x="4311650" y="2484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7" name="Text Box 853"/>
          <p:cNvSpPr txBox="1">
            <a:spLocks noChangeArrowheads="1"/>
          </p:cNvSpPr>
          <p:nvPr/>
        </p:nvSpPr>
        <p:spPr bwMode="auto">
          <a:xfrm>
            <a:off x="5992813" y="248443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8" name="Text Box 854"/>
          <p:cNvSpPr txBox="1">
            <a:spLocks noChangeArrowheads="1"/>
          </p:cNvSpPr>
          <p:nvPr/>
        </p:nvSpPr>
        <p:spPr bwMode="auto">
          <a:xfrm>
            <a:off x="3427413" y="230346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59" name="Text Box 855"/>
          <p:cNvSpPr txBox="1">
            <a:spLocks noChangeArrowheads="1"/>
          </p:cNvSpPr>
          <p:nvPr/>
        </p:nvSpPr>
        <p:spPr bwMode="auto">
          <a:xfrm>
            <a:off x="5121275" y="446405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4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0" name="Text Box 856"/>
          <p:cNvSpPr txBox="1">
            <a:spLocks noChangeArrowheads="1"/>
          </p:cNvSpPr>
          <p:nvPr/>
        </p:nvSpPr>
        <p:spPr bwMode="auto">
          <a:xfrm>
            <a:off x="8067675" y="49879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1" name="Text Box 857"/>
          <p:cNvSpPr txBox="1">
            <a:spLocks noChangeArrowheads="1"/>
          </p:cNvSpPr>
          <p:nvPr/>
        </p:nvSpPr>
        <p:spPr bwMode="auto">
          <a:xfrm>
            <a:off x="7626350" y="48117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2" name="Text Box 858"/>
          <p:cNvSpPr txBox="1">
            <a:spLocks noChangeArrowheads="1"/>
          </p:cNvSpPr>
          <p:nvPr/>
        </p:nvSpPr>
        <p:spPr bwMode="auto">
          <a:xfrm>
            <a:off x="7185025" y="46434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3" name="Text Box 859"/>
          <p:cNvSpPr txBox="1">
            <a:spLocks noChangeArrowheads="1"/>
          </p:cNvSpPr>
          <p:nvPr/>
        </p:nvSpPr>
        <p:spPr bwMode="auto">
          <a:xfrm>
            <a:off x="6373813" y="44640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4" name="Text Box 860"/>
          <p:cNvSpPr txBox="1">
            <a:spLocks noChangeArrowheads="1"/>
          </p:cNvSpPr>
          <p:nvPr/>
        </p:nvSpPr>
        <p:spPr bwMode="auto">
          <a:xfrm>
            <a:off x="6815138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5" name="Text Box 861"/>
          <p:cNvSpPr txBox="1">
            <a:spLocks noChangeArrowheads="1"/>
          </p:cNvSpPr>
          <p:nvPr/>
        </p:nvSpPr>
        <p:spPr bwMode="auto">
          <a:xfrm>
            <a:off x="7626350" y="4138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6" name="Text Box 862"/>
          <p:cNvSpPr txBox="1">
            <a:spLocks noChangeArrowheads="1"/>
          </p:cNvSpPr>
          <p:nvPr/>
        </p:nvSpPr>
        <p:spPr bwMode="auto">
          <a:xfrm>
            <a:off x="7185025" y="395922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7" name="Text Box 863"/>
          <p:cNvSpPr txBox="1">
            <a:spLocks noChangeArrowheads="1"/>
          </p:cNvSpPr>
          <p:nvPr/>
        </p:nvSpPr>
        <p:spPr bwMode="auto">
          <a:xfrm>
            <a:off x="6594475" y="39592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8" name="Text Box 864"/>
          <p:cNvSpPr txBox="1">
            <a:spLocks noChangeArrowheads="1"/>
          </p:cNvSpPr>
          <p:nvPr/>
        </p:nvSpPr>
        <p:spPr bwMode="auto">
          <a:xfrm>
            <a:off x="6153150" y="37798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69" name="Text Box 865"/>
          <p:cNvSpPr txBox="1">
            <a:spLocks noChangeArrowheads="1"/>
          </p:cNvSpPr>
          <p:nvPr/>
        </p:nvSpPr>
        <p:spPr bwMode="auto">
          <a:xfrm>
            <a:off x="6594475" y="33178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0" name="Text Box 866"/>
          <p:cNvSpPr txBox="1">
            <a:spLocks noChangeArrowheads="1"/>
          </p:cNvSpPr>
          <p:nvPr/>
        </p:nvSpPr>
        <p:spPr bwMode="auto">
          <a:xfrm>
            <a:off x="6153150" y="31321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1" name="Text Box 867"/>
          <p:cNvSpPr txBox="1">
            <a:spLocks noChangeArrowheads="1"/>
          </p:cNvSpPr>
          <p:nvPr/>
        </p:nvSpPr>
        <p:spPr bwMode="auto">
          <a:xfrm>
            <a:off x="6153150" y="2484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2" name="Text Box 868"/>
          <p:cNvSpPr txBox="1">
            <a:spLocks noChangeArrowheads="1"/>
          </p:cNvSpPr>
          <p:nvPr/>
        </p:nvSpPr>
        <p:spPr bwMode="auto">
          <a:xfrm>
            <a:off x="5194300" y="377983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3" name="Text Box 869"/>
          <p:cNvSpPr txBox="1">
            <a:spLocks noChangeArrowheads="1"/>
          </p:cNvSpPr>
          <p:nvPr/>
        </p:nvSpPr>
        <p:spPr bwMode="auto">
          <a:xfrm>
            <a:off x="4530725" y="36099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4" name="Text Box 870"/>
          <p:cNvSpPr txBox="1">
            <a:spLocks noChangeArrowheads="1"/>
          </p:cNvSpPr>
          <p:nvPr/>
        </p:nvSpPr>
        <p:spPr bwMode="auto">
          <a:xfrm>
            <a:off x="4752975" y="31321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5" name="Text Box 871"/>
          <p:cNvSpPr txBox="1">
            <a:spLocks noChangeArrowheads="1"/>
          </p:cNvSpPr>
          <p:nvPr/>
        </p:nvSpPr>
        <p:spPr bwMode="auto">
          <a:xfrm>
            <a:off x="4900613" y="31321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6" name="Text Box 872"/>
          <p:cNvSpPr txBox="1">
            <a:spLocks noChangeArrowheads="1"/>
          </p:cNvSpPr>
          <p:nvPr/>
        </p:nvSpPr>
        <p:spPr bwMode="auto">
          <a:xfrm>
            <a:off x="4311650" y="29511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7" name="Text Box 873"/>
          <p:cNvSpPr txBox="1">
            <a:spLocks noChangeArrowheads="1"/>
          </p:cNvSpPr>
          <p:nvPr/>
        </p:nvSpPr>
        <p:spPr bwMode="auto">
          <a:xfrm>
            <a:off x="3868739" y="2951164"/>
            <a:ext cx="327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 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8" name="Text Box 874"/>
          <p:cNvSpPr txBox="1">
            <a:spLocks noChangeArrowheads="1"/>
          </p:cNvSpPr>
          <p:nvPr/>
        </p:nvSpPr>
        <p:spPr bwMode="auto">
          <a:xfrm>
            <a:off x="3500438" y="27971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79" name="Text Box 875"/>
          <p:cNvSpPr txBox="1">
            <a:spLocks noChangeArrowheads="1"/>
          </p:cNvSpPr>
          <p:nvPr/>
        </p:nvSpPr>
        <p:spPr bwMode="auto">
          <a:xfrm>
            <a:off x="3721100" y="23034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0" name="Text Box 876"/>
          <p:cNvSpPr txBox="1">
            <a:spLocks noChangeArrowheads="1"/>
          </p:cNvSpPr>
          <p:nvPr/>
        </p:nvSpPr>
        <p:spPr bwMode="auto">
          <a:xfrm>
            <a:off x="4752975" y="248443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1" name="Text Box 877"/>
          <p:cNvSpPr txBox="1">
            <a:spLocks noChangeArrowheads="1"/>
          </p:cNvSpPr>
          <p:nvPr/>
        </p:nvSpPr>
        <p:spPr bwMode="auto">
          <a:xfrm>
            <a:off x="4530725" y="2484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2" name="Text Box 878"/>
          <p:cNvSpPr txBox="1">
            <a:spLocks noChangeArrowheads="1"/>
          </p:cNvSpPr>
          <p:nvPr/>
        </p:nvSpPr>
        <p:spPr bwMode="auto">
          <a:xfrm>
            <a:off x="3279775" y="213518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3" name="Text Box 879"/>
          <p:cNvSpPr txBox="1">
            <a:spLocks noChangeArrowheads="1"/>
          </p:cNvSpPr>
          <p:nvPr/>
        </p:nvSpPr>
        <p:spPr bwMode="auto">
          <a:xfrm>
            <a:off x="2984500" y="2135189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  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4" name="Text Box 880"/>
          <p:cNvSpPr txBox="1">
            <a:spLocks noChangeArrowheads="1"/>
          </p:cNvSpPr>
          <p:nvPr/>
        </p:nvSpPr>
        <p:spPr bwMode="auto">
          <a:xfrm>
            <a:off x="4678363" y="36099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5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5" name="Text Box 881"/>
          <p:cNvSpPr txBox="1">
            <a:spLocks noChangeArrowheads="1"/>
          </p:cNvSpPr>
          <p:nvPr/>
        </p:nvSpPr>
        <p:spPr bwMode="auto">
          <a:xfrm>
            <a:off x="7847013" y="48117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6" name="Text Box 882"/>
          <p:cNvSpPr txBox="1">
            <a:spLocks noChangeArrowheads="1"/>
          </p:cNvSpPr>
          <p:nvPr/>
        </p:nvSpPr>
        <p:spPr bwMode="auto">
          <a:xfrm>
            <a:off x="7404100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7" name="Text Box 883"/>
          <p:cNvSpPr txBox="1">
            <a:spLocks noChangeArrowheads="1"/>
          </p:cNvSpPr>
          <p:nvPr/>
        </p:nvSpPr>
        <p:spPr bwMode="auto">
          <a:xfrm>
            <a:off x="7847013" y="4138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8" name="Text Box 884"/>
          <p:cNvSpPr txBox="1">
            <a:spLocks noChangeArrowheads="1"/>
          </p:cNvSpPr>
          <p:nvPr/>
        </p:nvSpPr>
        <p:spPr bwMode="auto">
          <a:xfrm>
            <a:off x="7404100" y="395922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89" name="Text Box 885"/>
          <p:cNvSpPr txBox="1">
            <a:spLocks noChangeArrowheads="1"/>
          </p:cNvSpPr>
          <p:nvPr/>
        </p:nvSpPr>
        <p:spPr bwMode="auto">
          <a:xfrm>
            <a:off x="7258050" y="377983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0" name="Text Box 886"/>
          <p:cNvSpPr txBox="1">
            <a:spLocks noChangeArrowheads="1"/>
          </p:cNvSpPr>
          <p:nvPr/>
        </p:nvSpPr>
        <p:spPr bwMode="auto">
          <a:xfrm>
            <a:off x="7185025" y="33178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1" name="Text Box 887"/>
          <p:cNvSpPr txBox="1">
            <a:spLocks noChangeArrowheads="1"/>
          </p:cNvSpPr>
          <p:nvPr/>
        </p:nvSpPr>
        <p:spPr bwMode="auto">
          <a:xfrm>
            <a:off x="6815138" y="33178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2" name="Text Box 888"/>
          <p:cNvSpPr txBox="1">
            <a:spLocks noChangeArrowheads="1"/>
          </p:cNvSpPr>
          <p:nvPr/>
        </p:nvSpPr>
        <p:spPr bwMode="auto">
          <a:xfrm>
            <a:off x="6373813" y="31321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3" name="Text Box 889"/>
          <p:cNvSpPr txBox="1">
            <a:spLocks noChangeArrowheads="1"/>
          </p:cNvSpPr>
          <p:nvPr/>
        </p:nvSpPr>
        <p:spPr bwMode="auto">
          <a:xfrm>
            <a:off x="5867400" y="2962276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 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4" name="Text Box 890"/>
          <p:cNvSpPr txBox="1">
            <a:spLocks noChangeArrowheads="1"/>
          </p:cNvSpPr>
          <p:nvPr/>
        </p:nvSpPr>
        <p:spPr bwMode="auto">
          <a:xfrm>
            <a:off x="6373813" y="2484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5" name="Text Box 891"/>
          <p:cNvSpPr txBox="1">
            <a:spLocks noChangeArrowheads="1"/>
          </p:cNvSpPr>
          <p:nvPr/>
        </p:nvSpPr>
        <p:spPr bwMode="auto">
          <a:xfrm>
            <a:off x="5867400" y="2303464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  </a:t>
            </a:r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6" name="Text Box 892"/>
          <p:cNvSpPr txBox="1">
            <a:spLocks noChangeArrowheads="1"/>
          </p:cNvSpPr>
          <p:nvPr/>
        </p:nvSpPr>
        <p:spPr bwMode="auto">
          <a:xfrm>
            <a:off x="4900613" y="36099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7" name="Text Box 893"/>
          <p:cNvSpPr txBox="1">
            <a:spLocks noChangeArrowheads="1"/>
          </p:cNvSpPr>
          <p:nvPr/>
        </p:nvSpPr>
        <p:spPr bwMode="auto">
          <a:xfrm>
            <a:off x="6373813" y="37798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8" name="Text Box 894"/>
          <p:cNvSpPr txBox="1">
            <a:spLocks noChangeArrowheads="1"/>
          </p:cNvSpPr>
          <p:nvPr/>
        </p:nvSpPr>
        <p:spPr bwMode="auto">
          <a:xfrm>
            <a:off x="6010275" y="360997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399" name="Text Box 895"/>
          <p:cNvSpPr txBox="1">
            <a:spLocks noChangeArrowheads="1"/>
          </p:cNvSpPr>
          <p:nvPr/>
        </p:nvSpPr>
        <p:spPr bwMode="auto">
          <a:xfrm>
            <a:off x="5121275" y="31321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0" name="Text Box 896"/>
          <p:cNvSpPr txBox="1">
            <a:spLocks noChangeArrowheads="1"/>
          </p:cNvSpPr>
          <p:nvPr/>
        </p:nvSpPr>
        <p:spPr bwMode="auto">
          <a:xfrm>
            <a:off x="6594475" y="44640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1" name="Text Box 897"/>
          <p:cNvSpPr txBox="1">
            <a:spLocks noChangeArrowheads="1"/>
          </p:cNvSpPr>
          <p:nvPr/>
        </p:nvSpPr>
        <p:spPr bwMode="auto">
          <a:xfrm>
            <a:off x="4530725" y="29511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2" name="Text Box 898"/>
          <p:cNvSpPr txBox="1">
            <a:spLocks noChangeArrowheads="1"/>
          </p:cNvSpPr>
          <p:nvPr/>
        </p:nvSpPr>
        <p:spPr bwMode="auto">
          <a:xfrm>
            <a:off x="3721100" y="27717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3" name="Text Box 899"/>
          <p:cNvSpPr txBox="1">
            <a:spLocks noChangeArrowheads="1"/>
          </p:cNvSpPr>
          <p:nvPr/>
        </p:nvSpPr>
        <p:spPr bwMode="auto">
          <a:xfrm>
            <a:off x="3941763" y="230346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4" name="Text Box 900"/>
          <p:cNvSpPr txBox="1">
            <a:spLocks noChangeArrowheads="1"/>
          </p:cNvSpPr>
          <p:nvPr/>
        </p:nvSpPr>
        <p:spPr bwMode="auto">
          <a:xfrm>
            <a:off x="3500438" y="21240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5" name="Text Box 901"/>
          <p:cNvSpPr txBox="1">
            <a:spLocks noChangeArrowheads="1"/>
          </p:cNvSpPr>
          <p:nvPr/>
        </p:nvSpPr>
        <p:spPr bwMode="auto">
          <a:xfrm>
            <a:off x="4311650" y="23034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6" name="Text Box 902"/>
          <p:cNvSpPr txBox="1">
            <a:spLocks noChangeArrowheads="1"/>
          </p:cNvSpPr>
          <p:nvPr/>
        </p:nvSpPr>
        <p:spPr bwMode="auto">
          <a:xfrm>
            <a:off x="4973638" y="248443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7" name="Text Box 903"/>
          <p:cNvSpPr txBox="1">
            <a:spLocks noChangeArrowheads="1"/>
          </p:cNvSpPr>
          <p:nvPr/>
        </p:nvSpPr>
        <p:spPr bwMode="auto">
          <a:xfrm>
            <a:off x="3057525" y="1979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8" name="Text Box 904"/>
          <p:cNvSpPr txBox="1">
            <a:spLocks noChangeArrowheads="1"/>
          </p:cNvSpPr>
          <p:nvPr/>
        </p:nvSpPr>
        <p:spPr bwMode="auto">
          <a:xfrm>
            <a:off x="3279775" y="1979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09" name="Text Box 905"/>
          <p:cNvSpPr txBox="1">
            <a:spLocks noChangeArrowheads="1"/>
          </p:cNvSpPr>
          <p:nvPr/>
        </p:nvSpPr>
        <p:spPr bwMode="auto">
          <a:xfrm>
            <a:off x="3427413" y="1979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0" name="Text Box 906"/>
          <p:cNvSpPr txBox="1">
            <a:spLocks noChangeArrowheads="1"/>
          </p:cNvSpPr>
          <p:nvPr/>
        </p:nvSpPr>
        <p:spPr bwMode="auto">
          <a:xfrm>
            <a:off x="3648075" y="21240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1" name="Text Box 907"/>
          <p:cNvSpPr txBox="1">
            <a:spLocks noChangeArrowheads="1"/>
          </p:cNvSpPr>
          <p:nvPr/>
        </p:nvSpPr>
        <p:spPr bwMode="auto">
          <a:xfrm>
            <a:off x="3941763" y="212407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2" name="Text Box 908"/>
          <p:cNvSpPr txBox="1">
            <a:spLocks noChangeArrowheads="1"/>
          </p:cNvSpPr>
          <p:nvPr/>
        </p:nvSpPr>
        <p:spPr bwMode="auto">
          <a:xfrm>
            <a:off x="4311650" y="21240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3" name="Text Box 909"/>
          <p:cNvSpPr txBox="1">
            <a:spLocks noChangeArrowheads="1"/>
          </p:cNvSpPr>
          <p:nvPr/>
        </p:nvSpPr>
        <p:spPr bwMode="auto">
          <a:xfrm>
            <a:off x="3868739" y="2771776"/>
            <a:ext cx="3698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4" name="Text Box 910"/>
          <p:cNvSpPr txBox="1">
            <a:spLocks noChangeArrowheads="1"/>
          </p:cNvSpPr>
          <p:nvPr/>
        </p:nvSpPr>
        <p:spPr bwMode="auto">
          <a:xfrm>
            <a:off x="4311650" y="27717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5" name="Text Box 911"/>
          <p:cNvSpPr txBox="1">
            <a:spLocks noChangeArrowheads="1"/>
          </p:cNvSpPr>
          <p:nvPr/>
        </p:nvSpPr>
        <p:spPr bwMode="auto">
          <a:xfrm>
            <a:off x="4530725" y="27717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6" name="Text Box 912"/>
          <p:cNvSpPr txBox="1">
            <a:spLocks noChangeArrowheads="1"/>
          </p:cNvSpPr>
          <p:nvPr/>
        </p:nvSpPr>
        <p:spPr bwMode="auto">
          <a:xfrm>
            <a:off x="5194300" y="360997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7" name="Text Box 913"/>
          <p:cNvSpPr txBox="1">
            <a:spLocks noChangeArrowheads="1"/>
          </p:cNvSpPr>
          <p:nvPr/>
        </p:nvSpPr>
        <p:spPr bwMode="auto">
          <a:xfrm>
            <a:off x="4752975" y="29511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8" name="Text Box 914"/>
          <p:cNvSpPr txBox="1">
            <a:spLocks noChangeArrowheads="1"/>
          </p:cNvSpPr>
          <p:nvPr/>
        </p:nvSpPr>
        <p:spPr bwMode="auto">
          <a:xfrm>
            <a:off x="4973638" y="295116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19" name="Text Box 915"/>
          <p:cNvSpPr txBox="1">
            <a:spLocks noChangeArrowheads="1"/>
          </p:cNvSpPr>
          <p:nvPr/>
        </p:nvSpPr>
        <p:spPr bwMode="auto">
          <a:xfrm>
            <a:off x="5121275" y="29511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0" name="Text Box 916"/>
          <p:cNvSpPr txBox="1">
            <a:spLocks noChangeArrowheads="1"/>
          </p:cNvSpPr>
          <p:nvPr/>
        </p:nvSpPr>
        <p:spPr bwMode="auto">
          <a:xfrm>
            <a:off x="5194300" y="248443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1" name="Text Box 917"/>
          <p:cNvSpPr txBox="1">
            <a:spLocks noChangeArrowheads="1"/>
          </p:cNvSpPr>
          <p:nvPr/>
        </p:nvSpPr>
        <p:spPr bwMode="auto">
          <a:xfrm>
            <a:off x="4530725" y="23034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2" name="Text Box 918"/>
          <p:cNvSpPr txBox="1">
            <a:spLocks noChangeArrowheads="1"/>
          </p:cNvSpPr>
          <p:nvPr/>
        </p:nvSpPr>
        <p:spPr bwMode="auto">
          <a:xfrm>
            <a:off x="4678363" y="23034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3" name="Text Box 919"/>
          <p:cNvSpPr txBox="1">
            <a:spLocks noChangeArrowheads="1"/>
          </p:cNvSpPr>
          <p:nvPr/>
        </p:nvSpPr>
        <p:spPr bwMode="auto">
          <a:xfrm>
            <a:off x="4973638" y="2303464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4" name="Text Box 920"/>
          <p:cNvSpPr txBox="1">
            <a:spLocks noChangeArrowheads="1"/>
          </p:cNvSpPr>
          <p:nvPr/>
        </p:nvSpPr>
        <p:spPr bwMode="auto">
          <a:xfrm>
            <a:off x="5867400" y="2124076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 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5" name="Text Box 921"/>
          <p:cNvSpPr txBox="1">
            <a:spLocks noChangeArrowheads="1"/>
          </p:cNvSpPr>
          <p:nvPr/>
        </p:nvSpPr>
        <p:spPr bwMode="auto">
          <a:xfrm>
            <a:off x="6153150" y="23034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6" name="Text Box 922"/>
          <p:cNvSpPr txBox="1">
            <a:spLocks noChangeArrowheads="1"/>
          </p:cNvSpPr>
          <p:nvPr/>
        </p:nvSpPr>
        <p:spPr bwMode="auto">
          <a:xfrm>
            <a:off x="6373813" y="23034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7" name="Text Box 923"/>
          <p:cNvSpPr txBox="1">
            <a:spLocks noChangeArrowheads="1"/>
          </p:cNvSpPr>
          <p:nvPr/>
        </p:nvSpPr>
        <p:spPr bwMode="auto">
          <a:xfrm>
            <a:off x="6594475" y="2484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8" name="Text Box 924"/>
          <p:cNvSpPr txBox="1">
            <a:spLocks noChangeArrowheads="1"/>
          </p:cNvSpPr>
          <p:nvPr/>
        </p:nvSpPr>
        <p:spPr bwMode="auto">
          <a:xfrm>
            <a:off x="6815138" y="2484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29" name="Text Box 925"/>
          <p:cNvSpPr txBox="1">
            <a:spLocks noChangeArrowheads="1"/>
          </p:cNvSpPr>
          <p:nvPr/>
        </p:nvSpPr>
        <p:spPr bwMode="auto">
          <a:xfrm>
            <a:off x="7185025" y="24844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0" name="Text Box 926"/>
          <p:cNvSpPr txBox="1">
            <a:spLocks noChangeArrowheads="1"/>
          </p:cNvSpPr>
          <p:nvPr/>
        </p:nvSpPr>
        <p:spPr bwMode="auto">
          <a:xfrm>
            <a:off x="5932489" y="2806701"/>
            <a:ext cx="363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1" name="Text Box 927"/>
          <p:cNvSpPr txBox="1">
            <a:spLocks noChangeArrowheads="1"/>
          </p:cNvSpPr>
          <p:nvPr/>
        </p:nvSpPr>
        <p:spPr bwMode="auto">
          <a:xfrm>
            <a:off x="6153150" y="29511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2" name="Text Box 928"/>
          <p:cNvSpPr txBox="1">
            <a:spLocks noChangeArrowheads="1"/>
          </p:cNvSpPr>
          <p:nvPr/>
        </p:nvSpPr>
        <p:spPr bwMode="auto">
          <a:xfrm>
            <a:off x="6373813" y="295116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3" name="Text Box 929"/>
          <p:cNvSpPr txBox="1">
            <a:spLocks noChangeArrowheads="1"/>
          </p:cNvSpPr>
          <p:nvPr/>
        </p:nvSpPr>
        <p:spPr bwMode="auto">
          <a:xfrm>
            <a:off x="6594475" y="31321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4" name="Text Box 930"/>
          <p:cNvSpPr txBox="1">
            <a:spLocks noChangeArrowheads="1"/>
          </p:cNvSpPr>
          <p:nvPr/>
        </p:nvSpPr>
        <p:spPr bwMode="auto">
          <a:xfrm>
            <a:off x="6815138" y="31321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5" name="Text Box 931"/>
          <p:cNvSpPr txBox="1">
            <a:spLocks noChangeArrowheads="1"/>
          </p:cNvSpPr>
          <p:nvPr/>
        </p:nvSpPr>
        <p:spPr bwMode="auto">
          <a:xfrm>
            <a:off x="7404100" y="33178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6" name="Text Box 932"/>
          <p:cNvSpPr txBox="1">
            <a:spLocks noChangeArrowheads="1"/>
          </p:cNvSpPr>
          <p:nvPr/>
        </p:nvSpPr>
        <p:spPr bwMode="auto">
          <a:xfrm>
            <a:off x="7626350" y="33178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7" name="Text Box 933"/>
          <p:cNvSpPr txBox="1">
            <a:spLocks noChangeArrowheads="1"/>
          </p:cNvSpPr>
          <p:nvPr/>
        </p:nvSpPr>
        <p:spPr bwMode="auto">
          <a:xfrm>
            <a:off x="7185025" y="31321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 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8" name="Text Box 934"/>
          <p:cNvSpPr txBox="1">
            <a:spLocks noChangeArrowheads="1"/>
          </p:cNvSpPr>
          <p:nvPr/>
        </p:nvSpPr>
        <p:spPr bwMode="auto">
          <a:xfrm>
            <a:off x="6153150" y="36099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39" name="Text Box 935"/>
          <p:cNvSpPr txBox="1">
            <a:spLocks noChangeArrowheads="1"/>
          </p:cNvSpPr>
          <p:nvPr/>
        </p:nvSpPr>
        <p:spPr bwMode="auto">
          <a:xfrm>
            <a:off x="6373813" y="360997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0" name="Text Box 936"/>
          <p:cNvSpPr txBox="1">
            <a:spLocks noChangeArrowheads="1"/>
          </p:cNvSpPr>
          <p:nvPr/>
        </p:nvSpPr>
        <p:spPr bwMode="auto">
          <a:xfrm>
            <a:off x="6594475" y="37798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1" name="Text Box 937"/>
          <p:cNvSpPr txBox="1">
            <a:spLocks noChangeArrowheads="1"/>
          </p:cNvSpPr>
          <p:nvPr/>
        </p:nvSpPr>
        <p:spPr bwMode="auto">
          <a:xfrm>
            <a:off x="6815138" y="3779839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2" name="Text Box 938"/>
          <p:cNvSpPr txBox="1">
            <a:spLocks noChangeArrowheads="1"/>
          </p:cNvSpPr>
          <p:nvPr/>
        </p:nvSpPr>
        <p:spPr bwMode="auto">
          <a:xfrm>
            <a:off x="6815138" y="3959226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6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3" name="Text Box 939"/>
          <p:cNvSpPr txBox="1">
            <a:spLocks noChangeArrowheads="1"/>
          </p:cNvSpPr>
          <p:nvPr/>
        </p:nvSpPr>
        <p:spPr bwMode="auto">
          <a:xfrm>
            <a:off x="7404100" y="37798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 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4" name="Text Box 940"/>
          <p:cNvSpPr txBox="1">
            <a:spLocks noChangeArrowheads="1"/>
          </p:cNvSpPr>
          <p:nvPr/>
        </p:nvSpPr>
        <p:spPr bwMode="auto">
          <a:xfrm>
            <a:off x="7626350" y="39592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5" name="Text Box 941"/>
          <p:cNvSpPr txBox="1">
            <a:spLocks noChangeArrowheads="1"/>
          </p:cNvSpPr>
          <p:nvPr/>
        </p:nvSpPr>
        <p:spPr bwMode="auto">
          <a:xfrm>
            <a:off x="7847013" y="3959226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9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6" name="Text Box 942"/>
          <p:cNvSpPr txBox="1">
            <a:spLocks noChangeArrowheads="1"/>
          </p:cNvSpPr>
          <p:nvPr/>
        </p:nvSpPr>
        <p:spPr bwMode="auto">
          <a:xfrm>
            <a:off x="8067675" y="4138614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7" name="Text Box 943"/>
          <p:cNvSpPr txBox="1">
            <a:spLocks noChangeArrowheads="1"/>
          </p:cNvSpPr>
          <p:nvPr/>
        </p:nvSpPr>
        <p:spPr bwMode="auto">
          <a:xfrm>
            <a:off x="6815138" y="44640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 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8" name="Text Box 944"/>
          <p:cNvSpPr txBox="1">
            <a:spLocks noChangeArrowheads="1"/>
          </p:cNvSpPr>
          <p:nvPr/>
        </p:nvSpPr>
        <p:spPr bwMode="auto">
          <a:xfrm>
            <a:off x="7258050" y="4464051"/>
            <a:ext cx="2487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49" name="Text Box 945"/>
          <p:cNvSpPr txBox="1">
            <a:spLocks noChangeArrowheads="1"/>
          </p:cNvSpPr>
          <p:nvPr/>
        </p:nvSpPr>
        <p:spPr bwMode="auto">
          <a:xfrm>
            <a:off x="7404100" y="4464051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50" name="Text Box 946"/>
          <p:cNvSpPr txBox="1">
            <a:spLocks noChangeArrowheads="1"/>
          </p:cNvSpPr>
          <p:nvPr/>
        </p:nvSpPr>
        <p:spPr bwMode="auto">
          <a:xfrm>
            <a:off x="7626350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51" name="Text Box 947"/>
          <p:cNvSpPr txBox="1">
            <a:spLocks noChangeArrowheads="1"/>
          </p:cNvSpPr>
          <p:nvPr/>
        </p:nvSpPr>
        <p:spPr bwMode="auto">
          <a:xfrm>
            <a:off x="7847013" y="4643439"/>
            <a:ext cx="2808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8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52" name="Text Box 948"/>
          <p:cNvSpPr txBox="1">
            <a:spLocks noChangeArrowheads="1"/>
          </p:cNvSpPr>
          <p:nvPr/>
        </p:nvSpPr>
        <p:spPr bwMode="auto">
          <a:xfrm>
            <a:off x="7994650" y="48117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000" b="1">
                <a:latin typeface="Times New Roman" panose="02020603050405020304" pitchFamily="18" charset="0"/>
              </a:rPr>
              <a:t> </a:t>
            </a:r>
            <a:r>
              <a:rPr lang="en-US" altLang="ru-RU" sz="1000" b="1">
                <a:latin typeface="Times New Roman" panose="02020603050405020304" pitchFamily="18" charset="0"/>
              </a:rPr>
              <a:t>  7</a:t>
            </a:r>
            <a:endParaRPr lang="ru-RU" altLang="ru-RU" sz="1000" b="1">
              <a:latin typeface="Times New Roman" panose="02020603050405020304" pitchFamily="18" charset="0"/>
            </a:endParaRPr>
          </a:p>
        </p:txBody>
      </p:sp>
      <p:sp>
        <p:nvSpPr>
          <p:cNvPr id="22453" name="Text Box 949"/>
          <p:cNvSpPr txBox="1">
            <a:spLocks noChangeArrowheads="1"/>
          </p:cNvSpPr>
          <p:nvPr/>
        </p:nvSpPr>
        <p:spPr bwMode="auto">
          <a:xfrm>
            <a:off x="8067675" y="46434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54" name="Text Box 950"/>
          <p:cNvSpPr txBox="1">
            <a:spLocks noChangeArrowheads="1"/>
          </p:cNvSpPr>
          <p:nvPr/>
        </p:nvSpPr>
        <p:spPr bwMode="auto">
          <a:xfrm>
            <a:off x="7626350" y="446405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55" name="Text Box 951"/>
          <p:cNvSpPr txBox="1">
            <a:spLocks noChangeArrowheads="1"/>
          </p:cNvSpPr>
          <p:nvPr/>
        </p:nvSpPr>
        <p:spPr bwMode="auto">
          <a:xfrm>
            <a:off x="7847013" y="446405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56" name="Text Box 952"/>
          <p:cNvSpPr txBox="1">
            <a:spLocks noChangeArrowheads="1"/>
          </p:cNvSpPr>
          <p:nvPr/>
        </p:nvSpPr>
        <p:spPr bwMode="auto">
          <a:xfrm>
            <a:off x="7994650" y="4464051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57" name="Text Box 953"/>
          <p:cNvSpPr txBox="1">
            <a:spLocks noChangeArrowheads="1"/>
          </p:cNvSpPr>
          <p:nvPr/>
        </p:nvSpPr>
        <p:spPr bwMode="auto">
          <a:xfrm>
            <a:off x="7994650" y="3959226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58" name="Text Box 954"/>
          <p:cNvSpPr txBox="1">
            <a:spLocks noChangeArrowheads="1"/>
          </p:cNvSpPr>
          <p:nvPr/>
        </p:nvSpPr>
        <p:spPr bwMode="auto">
          <a:xfrm>
            <a:off x="7626350" y="37798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59" name="Text Box 955"/>
          <p:cNvSpPr txBox="1">
            <a:spLocks noChangeArrowheads="1"/>
          </p:cNvSpPr>
          <p:nvPr/>
        </p:nvSpPr>
        <p:spPr bwMode="auto">
          <a:xfrm>
            <a:off x="7847013" y="37798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0" name="Text Box 956"/>
          <p:cNvSpPr txBox="1">
            <a:spLocks noChangeArrowheads="1"/>
          </p:cNvSpPr>
          <p:nvPr/>
        </p:nvSpPr>
        <p:spPr bwMode="auto">
          <a:xfrm>
            <a:off x="7185025" y="36099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1" name="Text Box 957"/>
          <p:cNvSpPr txBox="1">
            <a:spLocks noChangeArrowheads="1"/>
          </p:cNvSpPr>
          <p:nvPr/>
        </p:nvSpPr>
        <p:spPr bwMode="auto">
          <a:xfrm>
            <a:off x="7404100" y="36099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2" name="Text Box 958"/>
          <p:cNvSpPr txBox="1">
            <a:spLocks noChangeArrowheads="1"/>
          </p:cNvSpPr>
          <p:nvPr/>
        </p:nvSpPr>
        <p:spPr bwMode="auto">
          <a:xfrm>
            <a:off x="7847013" y="33178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3" name="Text Box 959"/>
          <p:cNvSpPr txBox="1">
            <a:spLocks noChangeArrowheads="1"/>
          </p:cNvSpPr>
          <p:nvPr/>
        </p:nvSpPr>
        <p:spPr bwMode="auto">
          <a:xfrm>
            <a:off x="8067675" y="33178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4" name="Text Box 960"/>
          <p:cNvSpPr txBox="1">
            <a:spLocks noChangeArrowheads="1"/>
          </p:cNvSpPr>
          <p:nvPr/>
        </p:nvSpPr>
        <p:spPr bwMode="auto">
          <a:xfrm>
            <a:off x="7847013" y="31321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5" name="Text Box 961"/>
          <p:cNvSpPr txBox="1">
            <a:spLocks noChangeArrowheads="1"/>
          </p:cNvSpPr>
          <p:nvPr/>
        </p:nvSpPr>
        <p:spPr bwMode="auto">
          <a:xfrm>
            <a:off x="7404100" y="31321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6" name="Text Box 962"/>
          <p:cNvSpPr txBox="1">
            <a:spLocks noChangeArrowheads="1"/>
          </p:cNvSpPr>
          <p:nvPr/>
        </p:nvSpPr>
        <p:spPr bwMode="auto">
          <a:xfrm>
            <a:off x="7626350" y="31321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7" name="Text Box 963"/>
          <p:cNvSpPr txBox="1">
            <a:spLocks noChangeArrowheads="1"/>
          </p:cNvSpPr>
          <p:nvPr/>
        </p:nvSpPr>
        <p:spPr bwMode="auto">
          <a:xfrm>
            <a:off x="7185025" y="295116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8" name="Text Box 964"/>
          <p:cNvSpPr txBox="1">
            <a:spLocks noChangeArrowheads="1"/>
          </p:cNvSpPr>
          <p:nvPr/>
        </p:nvSpPr>
        <p:spPr bwMode="auto">
          <a:xfrm>
            <a:off x="7404100" y="295116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69" name="Text Box 965"/>
          <p:cNvSpPr txBox="1">
            <a:spLocks noChangeArrowheads="1"/>
          </p:cNvSpPr>
          <p:nvPr/>
        </p:nvSpPr>
        <p:spPr bwMode="auto">
          <a:xfrm>
            <a:off x="6594475" y="36099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0" name="Text Box 966"/>
          <p:cNvSpPr txBox="1">
            <a:spLocks noChangeArrowheads="1"/>
          </p:cNvSpPr>
          <p:nvPr/>
        </p:nvSpPr>
        <p:spPr bwMode="auto">
          <a:xfrm>
            <a:off x="6815138" y="36099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1" name="Text Box 967"/>
          <p:cNvSpPr txBox="1">
            <a:spLocks noChangeArrowheads="1"/>
          </p:cNvSpPr>
          <p:nvPr/>
        </p:nvSpPr>
        <p:spPr bwMode="auto">
          <a:xfrm>
            <a:off x="6815138" y="29511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2" name="Text Box 968"/>
          <p:cNvSpPr txBox="1">
            <a:spLocks noChangeArrowheads="1"/>
          </p:cNvSpPr>
          <p:nvPr/>
        </p:nvSpPr>
        <p:spPr bwMode="auto">
          <a:xfrm>
            <a:off x="6594475" y="29511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3" name="Text Box 969"/>
          <p:cNvSpPr txBox="1">
            <a:spLocks noChangeArrowheads="1"/>
          </p:cNvSpPr>
          <p:nvPr/>
        </p:nvSpPr>
        <p:spPr bwMode="auto">
          <a:xfrm>
            <a:off x="6153150" y="280670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4" name="Text Box 970"/>
          <p:cNvSpPr txBox="1">
            <a:spLocks noChangeArrowheads="1"/>
          </p:cNvSpPr>
          <p:nvPr/>
        </p:nvSpPr>
        <p:spPr bwMode="auto">
          <a:xfrm>
            <a:off x="6373813" y="280670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5" name="Text Box 971"/>
          <p:cNvSpPr txBox="1">
            <a:spLocks noChangeArrowheads="1"/>
          </p:cNvSpPr>
          <p:nvPr/>
        </p:nvSpPr>
        <p:spPr bwMode="auto">
          <a:xfrm>
            <a:off x="7404100" y="24844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6" name="Text Box 972"/>
          <p:cNvSpPr txBox="1">
            <a:spLocks noChangeArrowheads="1"/>
          </p:cNvSpPr>
          <p:nvPr/>
        </p:nvSpPr>
        <p:spPr bwMode="auto">
          <a:xfrm>
            <a:off x="7626350" y="24844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7" name="Text Box 973"/>
          <p:cNvSpPr txBox="1">
            <a:spLocks noChangeArrowheads="1"/>
          </p:cNvSpPr>
          <p:nvPr/>
        </p:nvSpPr>
        <p:spPr bwMode="auto">
          <a:xfrm>
            <a:off x="7773988" y="2484439"/>
            <a:ext cx="442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8" name="Text Box 974"/>
          <p:cNvSpPr txBox="1">
            <a:spLocks noChangeArrowheads="1"/>
          </p:cNvSpPr>
          <p:nvPr/>
        </p:nvSpPr>
        <p:spPr bwMode="auto">
          <a:xfrm>
            <a:off x="7185025" y="230346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79" name="Text Box 975"/>
          <p:cNvSpPr txBox="1">
            <a:spLocks noChangeArrowheads="1"/>
          </p:cNvSpPr>
          <p:nvPr/>
        </p:nvSpPr>
        <p:spPr bwMode="auto">
          <a:xfrm>
            <a:off x="6594475" y="23034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0" name="Text Box 976"/>
          <p:cNvSpPr txBox="1">
            <a:spLocks noChangeArrowheads="1"/>
          </p:cNvSpPr>
          <p:nvPr/>
        </p:nvSpPr>
        <p:spPr bwMode="auto">
          <a:xfrm>
            <a:off x="6742113" y="2303464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1" name="Text Box 977"/>
          <p:cNvSpPr txBox="1">
            <a:spLocks noChangeArrowheads="1"/>
          </p:cNvSpPr>
          <p:nvPr/>
        </p:nvSpPr>
        <p:spPr bwMode="auto">
          <a:xfrm>
            <a:off x="6153150" y="21240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2" name="Text Box 978"/>
          <p:cNvSpPr txBox="1">
            <a:spLocks noChangeArrowheads="1"/>
          </p:cNvSpPr>
          <p:nvPr/>
        </p:nvSpPr>
        <p:spPr bwMode="auto">
          <a:xfrm>
            <a:off x="6373813" y="21240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3" name="Text Box 979"/>
          <p:cNvSpPr txBox="1">
            <a:spLocks noChangeArrowheads="1"/>
          </p:cNvSpPr>
          <p:nvPr/>
        </p:nvSpPr>
        <p:spPr bwMode="auto">
          <a:xfrm>
            <a:off x="5932488" y="1979614"/>
            <a:ext cx="3794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4" name="Text Box 980"/>
          <p:cNvSpPr txBox="1">
            <a:spLocks noChangeArrowheads="1"/>
          </p:cNvSpPr>
          <p:nvPr/>
        </p:nvSpPr>
        <p:spPr bwMode="auto">
          <a:xfrm>
            <a:off x="4678363" y="27717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5" name="Text Box 981"/>
          <p:cNvSpPr txBox="1">
            <a:spLocks noChangeArrowheads="1"/>
          </p:cNvSpPr>
          <p:nvPr/>
        </p:nvSpPr>
        <p:spPr bwMode="auto">
          <a:xfrm>
            <a:off x="4900613" y="27717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6" name="Text Box 982"/>
          <p:cNvSpPr txBox="1">
            <a:spLocks noChangeArrowheads="1"/>
          </p:cNvSpPr>
          <p:nvPr/>
        </p:nvSpPr>
        <p:spPr bwMode="auto">
          <a:xfrm>
            <a:off x="5121275" y="27717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7" name="Text Box 983"/>
          <p:cNvSpPr txBox="1">
            <a:spLocks noChangeArrowheads="1"/>
          </p:cNvSpPr>
          <p:nvPr/>
        </p:nvSpPr>
        <p:spPr bwMode="auto">
          <a:xfrm>
            <a:off x="5121275" y="230346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8" name="Text Box 984"/>
          <p:cNvSpPr txBox="1">
            <a:spLocks noChangeArrowheads="1"/>
          </p:cNvSpPr>
          <p:nvPr/>
        </p:nvSpPr>
        <p:spPr bwMode="auto">
          <a:xfrm>
            <a:off x="4530725" y="21240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89" name="Text Box 985"/>
          <p:cNvSpPr txBox="1">
            <a:spLocks noChangeArrowheads="1"/>
          </p:cNvSpPr>
          <p:nvPr/>
        </p:nvSpPr>
        <p:spPr bwMode="auto">
          <a:xfrm>
            <a:off x="4678363" y="21240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0" name="Text Box 986"/>
          <p:cNvSpPr txBox="1">
            <a:spLocks noChangeArrowheads="1"/>
          </p:cNvSpPr>
          <p:nvPr/>
        </p:nvSpPr>
        <p:spPr bwMode="auto">
          <a:xfrm>
            <a:off x="4900613" y="21240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1" name="Text Box 987"/>
          <p:cNvSpPr txBox="1">
            <a:spLocks noChangeArrowheads="1"/>
          </p:cNvSpPr>
          <p:nvPr/>
        </p:nvSpPr>
        <p:spPr bwMode="auto">
          <a:xfrm>
            <a:off x="4311650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2" name="Text Box 988"/>
          <p:cNvSpPr txBox="1">
            <a:spLocks noChangeArrowheads="1"/>
          </p:cNvSpPr>
          <p:nvPr/>
        </p:nvSpPr>
        <p:spPr bwMode="auto">
          <a:xfrm>
            <a:off x="3648075" y="1979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3" name="Text Box 989"/>
          <p:cNvSpPr txBox="1">
            <a:spLocks noChangeArrowheads="1"/>
          </p:cNvSpPr>
          <p:nvPr/>
        </p:nvSpPr>
        <p:spPr bwMode="auto">
          <a:xfrm>
            <a:off x="3868738" y="1979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4" name="Text Box 990"/>
          <p:cNvSpPr txBox="1">
            <a:spLocks noChangeArrowheads="1"/>
          </p:cNvSpPr>
          <p:nvPr/>
        </p:nvSpPr>
        <p:spPr bwMode="auto">
          <a:xfrm>
            <a:off x="6594475" y="280828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15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5" name="Text Box 991"/>
          <p:cNvSpPr txBox="1">
            <a:spLocks noChangeArrowheads="1"/>
          </p:cNvSpPr>
          <p:nvPr/>
        </p:nvSpPr>
        <p:spPr bwMode="auto">
          <a:xfrm>
            <a:off x="7404100" y="230346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15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6" name="Text Box 992"/>
          <p:cNvSpPr txBox="1">
            <a:spLocks noChangeArrowheads="1"/>
          </p:cNvSpPr>
          <p:nvPr/>
        </p:nvSpPr>
        <p:spPr bwMode="auto">
          <a:xfrm>
            <a:off x="6594475" y="21240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15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7" name="Text Box 993"/>
          <p:cNvSpPr txBox="1">
            <a:spLocks noChangeArrowheads="1"/>
          </p:cNvSpPr>
          <p:nvPr/>
        </p:nvSpPr>
        <p:spPr bwMode="auto">
          <a:xfrm>
            <a:off x="4530725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15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8" name="Text Box 994"/>
          <p:cNvSpPr txBox="1">
            <a:spLocks noChangeArrowheads="1"/>
          </p:cNvSpPr>
          <p:nvPr/>
        </p:nvSpPr>
        <p:spPr bwMode="auto">
          <a:xfrm>
            <a:off x="5121275" y="2124076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16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99" name="Text Box 995"/>
          <p:cNvSpPr txBox="1">
            <a:spLocks noChangeArrowheads="1"/>
          </p:cNvSpPr>
          <p:nvPr/>
        </p:nvSpPr>
        <p:spPr bwMode="auto">
          <a:xfrm>
            <a:off x="6742113" y="2124076"/>
            <a:ext cx="392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16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0" name="Text Box 996"/>
          <p:cNvSpPr txBox="1">
            <a:spLocks noChangeArrowheads="1"/>
          </p:cNvSpPr>
          <p:nvPr/>
        </p:nvSpPr>
        <p:spPr bwMode="auto">
          <a:xfrm>
            <a:off x="4678363" y="1979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17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1" name="Text Box 997"/>
          <p:cNvSpPr txBox="1">
            <a:spLocks noChangeArrowheads="1"/>
          </p:cNvSpPr>
          <p:nvPr/>
        </p:nvSpPr>
        <p:spPr bwMode="auto">
          <a:xfrm>
            <a:off x="4900613" y="1979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19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2" name="Text Box 998"/>
          <p:cNvSpPr txBox="1">
            <a:spLocks noChangeArrowheads="1"/>
          </p:cNvSpPr>
          <p:nvPr/>
        </p:nvSpPr>
        <p:spPr bwMode="auto">
          <a:xfrm>
            <a:off x="5121275" y="1979614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22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3" name="Text Box 999"/>
          <p:cNvSpPr txBox="1">
            <a:spLocks noChangeArrowheads="1"/>
          </p:cNvSpPr>
          <p:nvPr/>
        </p:nvSpPr>
        <p:spPr bwMode="auto">
          <a:xfrm>
            <a:off x="6153150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16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4" name="Text Box 1000"/>
          <p:cNvSpPr txBox="1">
            <a:spLocks noChangeArrowheads="1"/>
          </p:cNvSpPr>
          <p:nvPr/>
        </p:nvSpPr>
        <p:spPr bwMode="auto">
          <a:xfrm>
            <a:off x="6300788" y="1979614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19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5" name="Text Box 1001"/>
          <p:cNvSpPr txBox="1">
            <a:spLocks noChangeArrowheads="1"/>
          </p:cNvSpPr>
          <p:nvPr/>
        </p:nvSpPr>
        <p:spPr bwMode="auto">
          <a:xfrm>
            <a:off x="6594475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22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6" name="Text Box 1002"/>
          <p:cNvSpPr txBox="1">
            <a:spLocks noChangeArrowheads="1"/>
          </p:cNvSpPr>
          <p:nvPr/>
        </p:nvSpPr>
        <p:spPr bwMode="auto">
          <a:xfrm>
            <a:off x="6742113" y="1979614"/>
            <a:ext cx="3921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26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7" name="Text Box 1003"/>
          <p:cNvSpPr txBox="1">
            <a:spLocks noChangeArrowheads="1"/>
          </p:cNvSpPr>
          <p:nvPr/>
        </p:nvSpPr>
        <p:spPr bwMode="auto">
          <a:xfrm>
            <a:off x="6742113" y="2808289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18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8" name="Text Box 1004"/>
          <p:cNvSpPr txBox="1">
            <a:spLocks noChangeArrowheads="1"/>
          </p:cNvSpPr>
          <p:nvPr/>
        </p:nvSpPr>
        <p:spPr bwMode="auto">
          <a:xfrm>
            <a:off x="7185025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26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09" name="Text Box 1005"/>
          <p:cNvSpPr txBox="1">
            <a:spLocks noChangeArrowheads="1"/>
          </p:cNvSpPr>
          <p:nvPr/>
        </p:nvSpPr>
        <p:spPr bwMode="auto">
          <a:xfrm>
            <a:off x="7404100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30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0" name="Text Box 1006"/>
          <p:cNvSpPr txBox="1">
            <a:spLocks noChangeArrowheads="1"/>
          </p:cNvSpPr>
          <p:nvPr/>
        </p:nvSpPr>
        <p:spPr bwMode="auto">
          <a:xfrm>
            <a:off x="7626350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35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1" name="Text Box 1007"/>
          <p:cNvSpPr txBox="1">
            <a:spLocks noChangeArrowheads="1"/>
          </p:cNvSpPr>
          <p:nvPr/>
        </p:nvSpPr>
        <p:spPr bwMode="auto">
          <a:xfrm>
            <a:off x="7847013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41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2" name="Text Box 1008"/>
          <p:cNvSpPr txBox="1">
            <a:spLocks noChangeArrowheads="1"/>
          </p:cNvSpPr>
          <p:nvPr/>
        </p:nvSpPr>
        <p:spPr bwMode="auto">
          <a:xfrm>
            <a:off x="8067675" y="197961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47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3" name="Text Box 1009"/>
          <p:cNvSpPr txBox="1">
            <a:spLocks noChangeArrowheads="1"/>
          </p:cNvSpPr>
          <p:nvPr/>
        </p:nvSpPr>
        <p:spPr bwMode="auto">
          <a:xfrm>
            <a:off x="7185025" y="21240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18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4" name="Text Box 1010"/>
          <p:cNvSpPr txBox="1">
            <a:spLocks noChangeArrowheads="1"/>
          </p:cNvSpPr>
          <p:nvPr/>
        </p:nvSpPr>
        <p:spPr bwMode="auto">
          <a:xfrm>
            <a:off x="7332663" y="2124076"/>
            <a:ext cx="4090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 21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5" name="Text Box 1011"/>
          <p:cNvSpPr txBox="1">
            <a:spLocks noChangeArrowheads="1"/>
          </p:cNvSpPr>
          <p:nvPr/>
        </p:nvSpPr>
        <p:spPr bwMode="auto">
          <a:xfrm>
            <a:off x="7626350" y="21240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25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6" name="Text Box 1012"/>
          <p:cNvSpPr txBox="1">
            <a:spLocks noChangeArrowheads="1"/>
          </p:cNvSpPr>
          <p:nvPr/>
        </p:nvSpPr>
        <p:spPr bwMode="auto">
          <a:xfrm>
            <a:off x="7773989" y="2124076"/>
            <a:ext cx="3905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29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7" name="Text Box 1013"/>
          <p:cNvSpPr txBox="1">
            <a:spLocks noChangeArrowheads="1"/>
          </p:cNvSpPr>
          <p:nvPr/>
        </p:nvSpPr>
        <p:spPr bwMode="auto">
          <a:xfrm>
            <a:off x="8067675" y="21240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34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8" name="Text Box 1014"/>
          <p:cNvSpPr txBox="1">
            <a:spLocks noChangeArrowheads="1"/>
          </p:cNvSpPr>
          <p:nvPr/>
        </p:nvSpPr>
        <p:spPr bwMode="auto">
          <a:xfrm>
            <a:off x="7626350" y="23034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17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19" name="Text Box 1015"/>
          <p:cNvSpPr txBox="1">
            <a:spLocks noChangeArrowheads="1"/>
          </p:cNvSpPr>
          <p:nvPr/>
        </p:nvSpPr>
        <p:spPr bwMode="auto">
          <a:xfrm>
            <a:off x="7773989" y="2303464"/>
            <a:ext cx="3905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20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0" name="Text Box 1016"/>
          <p:cNvSpPr txBox="1">
            <a:spLocks noChangeArrowheads="1"/>
          </p:cNvSpPr>
          <p:nvPr/>
        </p:nvSpPr>
        <p:spPr bwMode="auto">
          <a:xfrm>
            <a:off x="7994651" y="2303464"/>
            <a:ext cx="392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24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1" name="Text Box 1017"/>
          <p:cNvSpPr txBox="1">
            <a:spLocks noChangeArrowheads="1"/>
          </p:cNvSpPr>
          <p:nvPr/>
        </p:nvSpPr>
        <p:spPr bwMode="auto">
          <a:xfrm>
            <a:off x="7994650" y="2484439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17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2" name="Text Box 1018"/>
          <p:cNvSpPr txBox="1">
            <a:spLocks noChangeArrowheads="1"/>
          </p:cNvSpPr>
          <p:nvPr/>
        </p:nvSpPr>
        <p:spPr bwMode="auto">
          <a:xfrm>
            <a:off x="7626350" y="36099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16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3" name="Text Box 1019"/>
          <p:cNvSpPr txBox="1">
            <a:spLocks noChangeArrowheads="1"/>
          </p:cNvSpPr>
          <p:nvPr/>
        </p:nvSpPr>
        <p:spPr bwMode="auto">
          <a:xfrm>
            <a:off x="7847013" y="36099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19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4" name="Text Box 1020"/>
          <p:cNvSpPr txBox="1">
            <a:spLocks noChangeArrowheads="1"/>
          </p:cNvSpPr>
          <p:nvPr/>
        </p:nvSpPr>
        <p:spPr bwMode="auto">
          <a:xfrm>
            <a:off x="8067675" y="3609976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22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5" name="Text Box 1021"/>
          <p:cNvSpPr txBox="1">
            <a:spLocks noChangeArrowheads="1"/>
          </p:cNvSpPr>
          <p:nvPr/>
        </p:nvSpPr>
        <p:spPr bwMode="auto">
          <a:xfrm>
            <a:off x="8067675" y="3779839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16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6" name="Text Box 1022"/>
          <p:cNvSpPr txBox="1">
            <a:spLocks noChangeArrowheads="1"/>
          </p:cNvSpPr>
          <p:nvPr/>
        </p:nvSpPr>
        <p:spPr bwMode="auto">
          <a:xfrm>
            <a:off x="7185025" y="2806701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18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7" name="Text Box 1023"/>
          <p:cNvSpPr txBox="1">
            <a:spLocks noChangeArrowheads="1"/>
          </p:cNvSpPr>
          <p:nvPr/>
        </p:nvSpPr>
        <p:spPr bwMode="auto">
          <a:xfrm>
            <a:off x="7404100" y="2806701"/>
            <a:ext cx="3449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21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8" name="Text Box 1024"/>
          <p:cNvSpPr txBox="1">
            <a:spLocks noChangeArrowheads="1"/>
          </p:cNvSpPr>
          <p:nvPr/>
        </p:nvSpPr>
        <p:spPr bwMode="auto">
          <a:xfrm>
            <a:off x="7626350" y="2806701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24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9" name="Text Box 1025"/>
          <p:cNvSpPr txBox="1">
            <a:spLocks noChangeArrowheads="1"/>
          </p:cNvSpPr>
          <p:nvPr/>
        </p:nvSpPr>
        <p:spPr bwMode="auto">
          <a:xfrm>
            <a:off x="7773989" y="2806701"/>
            <a:ext cx="3905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28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Text Box 1026"/>
          <p:cNvSpPr txBox="1">
            <a:spLocks noChangeArrowheads="1"/>
          </p:cNvSpPr>
          <p:nvPr/>
        </p:nvSpPr>
        <p:spPr bwMode="auto">
          <a:xfrm>
            <a:off x="7994651" y="2806701"/>
            <a:ext cx="3921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33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1027"/>
          <p:cNvSpPr txBox="1">
            <a:spLocks noChangeArrowheads="1"/>
          </p:cNvSpPr>
          <p:nvPr/>
        </p:nvSpPr>
        <p:spPr bwMode="auto">
          <a:xfrm>
            <a:off x="7626350" y="29511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17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Text Box 1028"/>
          <p:cNvSpPr txBox="1">
            <a:spLocks noChangeArrowheads="1"/>
          </p:cNvSpPr>
          <p:nvPr/>
        </p:nvSpPr>
        <p:spPr bwMode="auto">
          <a:xfrm>
            <a:off x="7847013" y="29511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20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Text Box 1029"/>
          <p:cNvSpPr txBox="1">
            <a:spLocks noChangeArrowheads="1"/>
          </p:cNvSpPr>
          <p:nvPr/>
        </p:nvSpPr>
        <p:spPr bwMode="auto">
          <a:xfrm>
            <a:off x="8067675" y="2951164"/>
            <a:ext cx="3129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24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Text Box 1030"/>
          <p:cNvSpPr txBox="1">
            <a:spLocks noChangeArrowheads="1"/>
          </p:cNvSpPr>
          <p:nvPr/>
        </p:nvSpPr>
        <p:spPr bwMode="auto">
          <a:xfrm>
            <a:off x="7994650" y="3132139"/>
            <a:ext cx="3770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000" b="1">
                <a:solidFill>
                  <a:srgbClr val="FFFF00"/>
                </a:solidFill>
                <a:latin typeface="Times New Roman" panose="02020603050405020304" pitchFamily="18" charset="0"/>
              </a:rPr>
              <a:t>  17</a:t>
            </a:r>
            <a:endParaRPr lang="ru-RU" altLang="ru-RU" sz="1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55" name="Text Box 1031"/>
          <p:cNvSpPr txBox="1">
            <a:spLocks noChangeArrowheads="1"/>
          </p:cNvSpPr>
          <p:nvPr/>
        </p:nvSpPr>
        <p:spPr bwMode="auto">
          <a:xfrm>
            <a:off x="8878889" y="3178176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</a:t>
            </a: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15%</a:t>
            </a:r>
            <a:endParaRPr lang="ru-RU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4456" name="Rectangle 1032"/>
          <p:cNvSpPr>
            <a:spLocks noChangeArrowheads="1"/>
          </p:cNvSpPr>
          <p:nvPr/>
        </p:nvSpPr>
        <p:spPr bwMode="auto">
          <a:xfrm>
            <a:off x="8878889" y="3732213"/>
            <a:ext cx="17938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6 - 9%</a:t>
            </a:r>
            <a:endParaRPr lang="ru-RU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lang="ru-RU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4457" name="Rectangle 1033"/>
          <p:cNvSpPr>
            <a:spLocks noChangeArrowheads="1"/>
          </p:cNvSpPr>
          <p:nvPr/>
        </p:nvSpPr>
        <p:spPr bwMode="auto">
          <a:xfrm>
            <a:off x="8878889" y="4021138"/>
            <a:ext cx="17938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4 - 5%</a:t>
            </a:r>
            <a:endParaRPr lang="ru-RU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lang="ru-RU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4458" name="Rectangle 1034"/>
          <p:cNvSpPr>
            <a:spLocks noChangeArrowheads="1"/>
          </p:cNvSpPr>
          <p:nvPr/>
        </p:nvSpPr>
        <p:spPr bwMode="auto">
          <a:xfrm>
            <a:off x="8647114" y="5180013"/>
            <a:ext cx="17938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%</a:t>
            </a:r>
            <a:endParaRPr lang="ru-RU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lang="ru-RU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4459" name="Rectangle 1035"/>
          <p:cNvSpPr>
            <a:spLocks noChangeArrowheads="1"/>
          </p:cNvSpPr>
          <p:nvPr/>
        </p:nvSpPr>
        <p:spPr bwMode="auto">
          <a:xfrm>
            <a:off x="8647114" y="4913313"/>
            <a:ext cx="17938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%</a:t>
            </a:r>
            <a:endParaRPr lang="ru-RU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lang="ru-RU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4460" name="Rectangle 1036"/>
          <p:cNvSpPr>
            <a:spLocks noChangeArrowheads="1"/>
          </p:cNvSpPr>
          <p:nvPr/>
        </p:nvSpPr>
        <p:spPr bwMode="auto">
          <a:xfrm>
            <a:off x="8647114" y="4603750"/>
            <a:ext cx="17938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2%</a:t>
            </a:r>
            <a:endParaRPr lang="ru-RU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lang="ru-RU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04461" name="Rectangle 1037"/>
          <p:cNvSpPr>
            <a:spLocks noChangeArrowheads="1"/>
          </p:cNvSpPr>
          <p:nvPr/>
        </p:nvSpPr>
        <p:spPr bwMode="auto">
          <a:xfrm>
            <a:off x="8647114" y="4314825"/>
            <a:ext cx="17938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3%</a:t>
            </a:r>
            <a:endParaRPr lang="ru-RU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0" hangingPunct="0">
              <a:defRPr/>
            </a:pPr>
            <a:endParaRPr lang="ru-RU" sz="14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6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Это - доказательная </a:t>
            </a:r>
            <a:r>
              <a:rPr lang="ru-RU" b="1" dirty="0" smtClean="0">
                <a:solidFill>
                  <a:srgbClr val="FF0000"/>
                </a:solidFill>
              </a:rPr>
              <a:t>база.                                                Это математическая модель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Более 12 млн человеко-лет наблюдения</a:t>
            </a:r>
          </a:p>
          <a:p>
            <a:r>
              <a:rPr lang="ru-RU" b="1" dirty="0" smtClean="0"/>
              <a:t>5 факторов риска (пол, возраст, АД, курение, общий холестерин)</a:t>
            </a:r>
          </a:p>
          <a:p>
            <a:r>
              <a:rPr lang="ru-RU" b="1" dirty="0" smtClean="0"/>
              <a:t>Лица из разных стран, в том числе, России</a:t>
            </a:r>
          </a:p>
          <a:p>
            <a:r>
              <a:rPr lang="ru-RU" b="1" dirty="0" smtClean="0"/>
              <a:t>Риск только для 10 лет для лиц старше 40 лет</a:t>
            </a:r>
          </a:p>
          <a:p>
            <a:r>
              <a:rPr lang="ru-RU" b="1" dirty="0" smtClean="0"/>
              <a:t>Риск только для фатальных сердечно-сосудистых событий</a:t>
            </a:r>
          </a:p>
          <a:p>
            <a:endParaRPr lang="ru-RU" b="1" dirty="0"/>
          </a:p>
          <a:p>
            <a:r>
              <a:rPr lang="ru-RU" b="1" dirty="0" smtClean="0"/>
              <a:t>Существуют и используются другие таблицы, основанные на аналогичном принципе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6453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Градация риска </a:t>
            </a:r>
            <a:r>
              <a:rPr lang="en-US" altLang="ru-RU" b="1" dirty="0" smtClean="0">
                <a:solidFill>
                  <a:srgbClr val="FF0000"/>
                </a:solidFill>
              </a:rPr>
              <a:t>Score</a:t>
            </a:r>
            <a:endParaRPr lang="ru-RU" altLang="ru-RU" b="1" dirty="0" smtClean="0">
              <a:solidFill>
                <a:srgbClr val="FF0000"/>
              </a:solidFill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ru-RU" altLang="ru-RU" b="1" smtClean="0"/>
          </a:p>
          <a:p>
            <a:pPr>
              <a:defRPr/>
            </a:pPr>
            <a:r>
              <a:rPr lang="ru-RU" altLang="ru-RU" b="1" smtClean="0"/>
              <a:t>Низкий </a:t>
            </a:r>
            <a:r>
              <a:rPr lang="ru-RU" altLang="ru-RU" b="1" dirty="0" smtClean="0"/>
              <a:t>риск -менее 1%</a:t>
            </a:r>
          </a:p>
          <a:p>
            <a:pPr>
              <a:defRPr/>
            </a:pPr>
            <a:r>
              <a:rPr lang="ru-RU" altLang="ru-RU" b="1" dirty="0" smtClean="0"/>
              <a:t>Умеренный риск –до 5%</a:t>
            </a:r>
          </a:p>
          <a:p>
            <a:pPr>
              <a:defRPr/>
            </a:pPr>
            <a:endParaRPr lang="ru-RU" altLang="ru-RU" b="1" dirty="0" smtClean="0"/>
          </a:p>
          <a:p>
            <a:pPr>
              <a:defRPr/>
            </a:pPr>
            <a:r>
              <a:rPr lang="ru-RU" altLang="ru-RU" b="1" dirty="0" smtClean="0"/>
              <a:t>Высокий риск – до 10%</a:t>
            </a:r>
          </a:p>
          <a:p>
            <a:pPr>
              <a:defRPr/>
            </a:pPr>
            <a:r>
              <a:rPr lang="ru-RU" altLang="ru-RU" b="1" dirty="0" smtClean="0"/>
              <a:t>Очень высокий риск – 15% и более</a:t>
            </a:r>
          </a:p>
        </p:txBody>
      </p:sp>
    </p:spTree>
    <p:extLst>
      <p:ext uri="{BB962C8B-B14F-4D97-AF65-F5344CB8AC3E}">
        <p14:creationId xmlns:p14="http://schemas.microsoft.com/office/powerpoint/2010/main" val="10964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Другие ФР, которые усиливают ССР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Сахарный диабет (лица сразу в группе высокого риска)</a:t>
            </a:r>
          </a:p>
          <a:p>
            <a:r>
              <a:rPr lang="ru-RU" b="1" dirty="0" smtClean="0"/>
              <a:t>ССЗ в анамнезе (сразу  в группе высокого риска)</a:t>
            </a:r>
          </a:p>
          <a:p>
            <a:r>
              <a:rPr lang="ru-RU" b="1" dirty="0" smtClean="0"/>
              <a:t>Семейный анамнез</a:t>
            </a:r>
          </a:p>
          <a:p>
            <a:r>
              <a:rPr lang="ru-RU" b="1" dirty="0" smtClean="0"/>
              <a:t>Социально-экономические факторы</a:t>
            </a:r>
          </a:p>
          <a:p>
            <a:r>
              <a:rPr lang="ru-RU" b="1" dirty="0" smtClean="0"/>
              <a:t>Избыточная масса тела: ИМТ выше 25, объем талии выше 88 см  (жен) и 94 см (муж) (ожирение по типу «яблока»)</a:t>
            </a:r>
          </a:p>
          <a:p>
            <a:r>
              <a:rPr lang="ru-RU" b="1" dirty="0" smtClean="0"/>
              <a:t>Недостаточная физическая активность: менее 2.5 часов в неделю аэробной физической активности</a:t>
            </a:r>
            <a:endParaRPr lang="ru-RU" b="1" dirty="0"/>
          </a:p>
        </p:txBody>
      </p:sp>
      <p:pic>
        <p:nvPicPr>
          <p:cNvPr id="1026" name="Picture 2" descr="Картинки по запросу ожирение картинки фото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823" y="1889036"/>
            <a:ext cx="2655711" cy="176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76" y="1956669"/>
            <a:ext cx="3044473" cy="126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малоподвижный образ жизни картин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866" y="3658313"/>
            <a:ext cx="3159446" cy="236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0876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1700</Words>
  <Application>Microsoft Office PowerPoint</Application>
  <PresentationFormat>Широкоэкранный</PresentationFormat>
  <Paragraphs>578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Symbol</vt:lpstr>
      <vt:lpstr>Tahoma</vt:lpstr>
      <vt:lpstr>Times New Roman</vt:lpstr>
      <vt:lpstr>Тема Office</vt:lpstr>
      <vt:lpstr>Акцент на профилактику           среди лиц высокого риска </vt:lpstr>
      <vt:lpstr>Неинфекционные заболевания (НИЗ) с позиции эпидемиологии</vt:lpstr>
      <vt:lpstr>Другие факторы риска НИЗ (солидная доказательная база)</vt:lpstr>
      <vt:lpstr>Чрезвычайно важно: взаимодействие факторов риска (ФР) НИЗ</vt:lpstr>
      <vt:lpstr>Пример взаимодействия факторов риска- таблицы SCORE</vt:lpstr>
      <vt:lpstr>Презентация PowerPoint</vt:lpstr>
      <vt:lpstr>Это - доказательная база.                                                Это математическая модель</vt:lpstr>
      <vt:lpstr>Градация риска Score</vt:lpstr>
      <vt:lpstr>Другие ФР, которые усиливают ССР</vt:lpstr>
      <vt:lpstr>Решите в пользу пациента!</vt:lpstr>
      <vt:lpstr>Один из путей решения демографических проблем: работа с лицами высокого риска развития ССЗ</vt:lpstr>
      <vt:lpstr>Самое главное: такие пациенты редко обращаются к врачу по поводу высокого риска</vt:lpstr>
      <vt:lpstr>Исследования показали</vt:lpstr>
      <vt:lpstr>…..Но самое сложное</vt:lpstr>
      <vt:lpstr>Измените поведение с целью снижения суммарного сердечно-сосудистого риска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Акцент на профилактику           среди лиц высокого риска </dc:title>
  <dc:creator>Лена</dc:creator>
  <cp:lastModifiedBy>Лена</cp:lastModifiedBy>
  <cp:revision>9</cp:revision>
  <dcterms:created xsi:type="dcterms:W3CDTF">2017-03-05T10:30:48Z</dcterms:created>
  <dcterms:modified xsi:type="dcterms:W3CDTF">2017-03-12T11:28:59Z</dcterms:modified>
</cp:coreProperties>
</file>