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3" r:id="rId16"/>
    <p:sldId id="272" r:id="rId17"/>
    <p:sldId id="271" r:id="rId18"/>
    <p:sldId id="274" r:id="rId19"/>
    <p:sldId id="275" r:id="rId20"/>
    <p:sldId id="276" r:id="rId21"/>
    <p:sldId id="261" r:id="rId2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660"/>
  </p:normalViewPr>
  <p:slideViewPr>
    <p:cSldViewPr snapToGrid="0">
      <p:cViewPr>
        <p:scale>
          <a:sx n="75" d="100"/>
          <a:sy n="75" d="100"/>
        </p:scale>
        <p:origin x="456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595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AA66075-EBDF-48B0-817E-63C5D3FCF7D2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6A931A9-869C-42EE-A48B-9F708764390F}">
      <dgm:prSet phldrT="[Текст]" custT="1"/>
      <dgm:spPr/>
      <dgm:t>
        <a:bodyPr/>
        <a:lstStyle/>
        <a:p>
          <a:r>
            <a:rPr lang="ru-RU" sz="3200" b="1" dirty="0" smtClean="0">
              <a:solidFill>
                <a:schemeClr val="bg2">
                  <a:lumMod val="25000"/>
                </a:schemeClr>
              </a:solidFill>
            </a:rPr>
            <a:t>Не-</a:t>
          </a:r>
        </a:p>
        <a:p>
          <a:r>
            <a:rPr lang="ru-RU" sz="3200" b="1" dirty="0" smtClean="0">
              <a:solidFill>
                <a:schemeClr val="bg2">
                  <a:lumMod val="25000"/>
                </a:schemeClr>
              </a:solidFill>
            </a:rPr>
            <a:t>понимание</a:t>
          </a:r>
        </a:p>
        <a:p>
          <a:r>
            <a:rPr lang="ru-RU" sz="3200" b="1" dirty="0" smtClean="0">
              <a:solidFill>
                <a:schemeClr val="bg2">
                  <a:lumMod val="25000"/>
                </a:schemeClr>
              </a:solidFill>
            </a:rPr>
            <a:t> проблемы</a:t>
          </a:r>
          <a:endParaRPr lang="ru-RU" sz="3200" b="1" dirty="0">
            <a:solidFill>
              <a:schemeClr val="bg2">
                <a:lumMod val="25000"/>
              </a:schemeClr>
            </a:solidFill>
          </a:endParaRPr>
        </a:p>
      </dgm:t>
    </dgm:pt>
    <dgm:pt modelId="{86EB3F76-EF2E-4312-81A8-804DBC4B276D}" type="parTrans" cxnId="{C5BB6B48-E4DB-4D46-8824-9DFB17D702EE}">
      <dgm:prSet/>
      <dgm:spPr/>
      <dgm:t>
        <a:bodyPr/>
        <a:lstStyle/>
        <a:p>
          <a:endParaRPr lang="ru-RU"/>
        </a:p>
      </dgm:t>
    </dgm:pt>
    <dgm:pt modelId="{F739AA3D-196D-44CB-AB3C-BC3322F53058}" type="sibTrans" cxnId="{C5BB6B48-E4DB-4D46-8824-9DFB17D702EE}">
      <dgm:prSet/>
      <dgm:spPr/>
      <dgm:t>
        <a:bodyPr/>
        <a:lstStyle/>
        <a:p>
          <a:endParaRPr lang="ru-RU"/>
        </a:p>
      </dgm:t>
    </dgm:pt>
    <dgm:pt modelId="{AD14F166-DCCF-47E0-B2E4-12421B1074BB}">
      <dgm:prSet phldrT="[Текст]"/>
      <dgm:spPr/>
      <dgm:t>
        <a:bodyPr/>
        <a:lstStyle/>
        <a:p>
          <a:r>
            <a:rPr lang="ru-RU" b="1" dirty="0" smtClean="0">
              <a:solidFill>
                <a:schemeClr val="accent6">
                  <a:lumMod val="75000"/>
                </a:schemeClr>
              </a:solidFill>
            </a:rPr>
            <a:t>Принятие решения</a:t>
          </a:r>
        </a:p>
        <a:p>
          <a:endParaRPr lang="ru-RU" b="1" dirty="0" smtClean="0"/>
        </a:p>
        <a:p>
          <a:r>
            <a:rPr lang="ru-RU" b="1" dirty="0" smtClean="0">
              <a:solidFill>
                <a:schemeClr val="accent2">
                  <a:lumMod val="75000"/>
                </a:schemeClr>
              </a:solidFill>
            </a:rPr>
            <a:t>Начало действий </a:t>
          </a:r>
          <a:endParaRPr lang="ru-RU" b="1" dirty="0">
            <a:solidFill>
              <a:schemeClr val="accent2">
                <a:lumMod val="75000"/>
              </a:schemeClr>
            </a:solidFill>
          </a:endParaRPr>
        </a:p>
      </dgm:t>
    </dgm:pt>
    <dgm:pt modelId="{17CD5B2A-B66C-47D4-A32B-BF00A3B0F1CE}" type="parTrans" cxnId="{DE337247-29E6-4CF3-B91B-33C4A71779E4}">
      <dgm:prSet/>
      <dgm:spPr/>
      <dgm:t>
        <a:bodyPr/>
        <a:lstStyle/>
        <a:p>
          <a:endParaRPr lang="ru-RU"/>
        </a:p>
      </dgm:t>
    </dgm:pt>
    <dgm:pt modelId="{AD21DA50-EBC0-40DB-B021-D88D2C2EE69A}" type="sibTrans" cxnId="{DE337247-29E6-4CF3-B91B-33C4A71779E4}">
      <dgm:prSet/>
      <dgm:spPr/>
      <dgm:t>
        <a:bodyPr/>
        <a:lstStyle/>
        <a:p>
          <a:endParaRPr lang="ru-RU"/>
        </a:p>
      </dgm:t>
    </dgm:pt>
    <dgm:pt modelId="{B97BF794-3255-44B5-AB96-AC15D6FE0BAC}">
      <dgm:prSet phldrT="[Текст]" custT="1"/>
      <dgm:spPr/>
      <dgm:t>
        <a:bodyPr/>
        <a:lstStyle/>
        <a:p>
          <a:r>
            <a:rPr lang="ru-RU" sz="3200" b="1" dirty="0" smtClean="0">
              <a:solidFill>
                <a:schemeClr val="accent6">
                  <a:lumMod val="75000"/>
                </a:schemeClr>
              </a:solidFill>
            </a:rPr>
            <a:t>Срыв действий</a:t>
          </a:r>
        </a:p>
        <a:p>
          <a:endParaRPr lang="ru-RU" sz="2800" b="1" dirty="0" smtClean="0"/>
        </a:p>
        <a:p>
          <a:r>
            <a:rPr lang="ru-RU" sz="2800" b="1" dirty="0" smtClean="0">
              <a:solidFill>
                <a:srgbClr val="FF0000"/>
              </a:solidFill>
            </a:rPr>
            <a:t>Продолжение действий</a:t>
          </a:r>
          <a:endParaRPr lang="ru-RU" sz="2800" b="1" dirty="0">
            <a:solidFill>
              <a:srgbClr val="FF0000"/>
            </a:solidFill>
          </a:endParaRPr>
        </a:p>
      </dgm:t>
    </dgm:pt>
    <dgm:pt modelId="{7C40F196-BB6F-424A-ACAF-E29A6DAA0209}" type="parTrans" cxnId="{684485DA-C67B-4213-B1C9-052523B08CE4}">
      <dgm:prSet/>
      <dgm:spPr/>
      <dgm:t>
        <a:bodyPr/>
        <a:lstStyle/>
        <a:p>
          <a:endParaRPr lang="ru-RU"/>
        </a:p>
      </dgm:t>
    </dgm:pt>
    <dgm:pt modelId="{2CD76A8E-5779-4E30-B98F-A913F0637B94}" type="sibTrans" cxnId="{684485DA-C67B-4213-B1C9-052523B08CE4}">
      <dgm:prSet/>
      <dgm:spPr/>
      <dgm:t>
        <a:bodyPr/>
        <a:lstStyle/>
        <a:p>
          <a:endParaRPr lang="ru-RU"/>
        </a:p>
      </dgm:t>
    </dgm:pt>
    <dgm:pt modelId="{4DB64237-06A4-4705-83D6-10F5A6673B76}" type="pres">
      <dgm:prSet presAssocID="{BAA66075-EBDF-48B0-817E-63C5D3FCF7D2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8FE04CB-281D-4C7F-8E18-08814CCF14AC}" type="pres">
      <dgm:prSet presAssocID="{D6A931A9-869C-42EE-A48B-9F708764390F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1419A7-9D2E-4C4B-8D5E-89F1600BEE7A}" type="pres">
      <dgm:prSet presAssocID="{F739AA3D-196D-44CB-AB3C-BC3322F53058}" presName="sibTrans" presStyleCnt="0"/>
      <dgm:spPr/>
    </dgm:pt>
    <dgm:pt modelId="{706331AE-3679-42AD-BBD0-4CA4DC6D4A9E}" type="pres">
      <dgm:prSet presAssocID="{AD14F166-DCCF-47E0-B2E4-12421B1074BB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375691-69D6-4197-ACA2-DEFC8DCB2A24}" type="pres">
      <dgm:prSet presAssocID="{AD21DA50-EBC0-40DB-B021-D88D2C2EE69A}" presName="sibTrans" presStyleCnt="0"/>
      <dgm:spPr/>
    </dgm:pt>
    <dgm:pt modelId="{D71C2D26-448B-40D0-8644-D0A5A6A01B55}" type="pres">
      <dgm:prSet presAssocID="{B97BF794-3255-44B5-AB96-AC15D6FE0BAC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5BB6B48-E4DB-4D46-8824-9DFB17D702EE}" srcId="{BAA66075-EBDF-48B0-817E-63C5D3FCF7D2}" destId="{D6A931A9-869C-42EE-A48B-9F708764390F}" srcOrd="0" destOrd="0" parTransId="{86EB3F76-EF2E-4312-81A8-804DBC4B276D}" sibTransId="{F739AA3D-196D-44CB-AB3C-BC3322F53058}"/>
    <dgm:cxn modelId="{D91AF300-7929-4F86-91A9-43F7ED7BB60A}" type="presOf" srcId="{D6A931A9-869C-42EE-A48B-9F708764390F}" destId="{48FE04CB-281D-4C7F-8E18-08814CCF14AC}" srcOrd="0" destOrd="0" presId="urn:microsoft.com/office/officeart/2005/8/layout/hList6"/>
    <dgm:cxn modelId="{EB743AB3-8DAF-469C-A1D8-6C9F34BDE431}" type="presOf" srcId="{AD14F166-DCCF-47E0-B2E4-12421B1074BB}" destId="{706331AE-3679-42AD-BBD0-4CA4DC6D4A9E}" srcOrd="0" destOrd="0" presId="urn:microsoft.com/office/officeart/2005/8/layout/hList6"/>
    <dgm:cxn modelId="{0F4BB8B0-5D78-4DB3-AF26-A5B17537F4B2}" type="presOf" srcId="{BAA66075-EBDF-48B0-817E-63C5D3FCF7D2}" destId="{4DB64237-06A4-4705-83D6-10F5A6673B76}" srcOrd="0" destOrd="0" presId="urn:microsoft.com/office/officeart/2005/8/layout/hList6"/>
    <dgm:cxn modelId="{DE337247-29E6-4CF3-B91B-33C4A71779E4}" srcId="{BAA66075-EBDF-48B0-817E-63C5D3FCF7D2}" destId="{AD14F166-DCCF-47E0-B2E4-12421B1074BB}" srcOrd="1" destOrd="0" parTransId="{17CD5B2A-B66C-47D4-A32B-BF00A3B0F1CE}" sibTransId="{AD21DA50-EBC0-40DB-B021-D88D2C2EE69A}"/>
    <dgm:cxn modelId="{A0AAC864-0621-492B-8F0E-DC1205C4BE2F}" type="presOf" srcId="{B97BF794-3255-44B5-AB96-AC15D6FE0BAC}" destId="{D71C2D26-448B-40D0-8644-D0A5A6A01B55}" srcOrd="0" destOrd="0" presId="urn:microsoft.com/office/officeart/2005/8/layout/hList6"/>
    <dgm:cxn modelId="{684485DA-C67B-4213-B1C9-052523B08CE4}" srcId="{BAA66075-EBDF-48B0-817E-63C5D3FCF7D2}" destId="{B97BF794-3255-44B5-AB96-AC15D6FE0BAC}" srcOrd="2" destOrd="0" parTransId="{7C40F196-BB6F-424A-ACAF-E29A6DAA0209}" sibTransId="{2CD76A8E-5779-4E30-B98F-A913F0637B94}"/>
    <dgm:cxn modelId="{FB3DAD32-CF61-44F0-82EE-A0E3152658AC}" type="presParOf" srcId="{4DB64237-06A4-4705-83D6-10F5A6673B76}" destId="{48FE04CB-281D-4C7F-8E18-08814CCF14AC}" srcOrd="0" destOrd="0" presId="urn:microsoft.com/office/officeart/2005/8/layout/hList6"/>
    <dgm:cxn modelId="{F8B6B50D-611B-47F7-AFA9-B58AB208CC6D}" type="presParOf" srcId="{4DB64237-06A4-4705-83D6-10F5A6673B76}" destId="{7D1419A7-9D2E-4C4B-8D5E-89F1600BEE7A}" srcOrd="1" destOrd="0" presId="urn:microsoft.com/office/officeart/2005/8/layout/hList6"/>
    <dgm:cxn modelId="{58F7CA46-B6E4-4BF4-9E90-BF27FD66D8EF}" type="presParOf" srcId="{4DB64237-06A4-4705-83D6-10F5A6673B76}" destId="{706331AE-3679-42AD-BBD0-4CA4DC6D4A9E}" srcOrd="2" destOrd="0" presId="urn:microsoft.com/office/officeart/2005/8/layout/hList6"/>
    <dgm:cxn modelId="{3062781B-9C3A-4771-B7E1-402F4336BFBA}" type="presParOf" srcId="{4DB64237-06A4-4705-83D6-10F5A6673B76}" destId="{CB375691-69D6-4197-ACA2-DEFC8DCB2A24}" srcOrd="3" destOrd="0" presId="urn:microsoft.com/office/officeart/2005/8/layout/hList6"/>
    <dgm:cxn modelId="{41E85886-E0CD-4C10-A850-7855D0E563A5}" type="presParOf" srcId="{4DB64237-06A4-4705-83D6-10F5A6673B76}" destId="{D71C2D26-448B-40D0-8644-D0A5A6A01B55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FE04CB-281D-4C7F-8E18-08814CCF14AC}">
      <dsp:nvSpPr>
        <dsp:cNvPr id="0" name=""/>
        <dsp:cNvSpPr/>
      </dsp:nvSpPr>
      <dsp:spPr>
        <a:xfrm rot="16200000">
          <a:off x="-956010" y="957014"/>
          <a:ext cx="4525963" cy="2611933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0" tIns="0" rIns="203200" bIns="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solidFill>
                <a:schemeClr val="bg2">
                  <a:lumMod val="25000"/>
                </a:schemeClr>
              </a:solidFill>
            </a:rPr>
            <a:t>Не-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solidFill>
                <a:schemeClr val="bg2">
                  <a:lumMod val="25000"/>
                </a:schemeClr>
              </a:solidFill>
            </a:rPr>
            <a:t>понимание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solidFill>
                <a:schemeClr val="bg2">
                  <a:lumMod val="25000"/>
                </a:schemeClr>
              </a:solidFill>
            </a:rPr>
            <a:t> проблемы</a:t>
          </a:r>
          <a:endParaRPr lang="ru-RU" sz="3200" b="1" kern="1200" dirty="0">
            <a:solidFill>
              <a:schemeClr val="bg2">
                <a:lumMod val="25000"/>
              </a:schemeClr>
            </a:solidFill>
          </a:endParaRPr>
        </a:p>
      </dsp:txBody>
      <dsp:txXfrm rot="5400000">
        <a:off x="1005" y="905192"/>
        <a:ext cx="2611933" cy="2715577"/>
      </dsp:txXfrm>
    </dsp:sp>
    <dsp:sp modelId="{706331AE-3679-42AD-BBD0-4CA4DC6D4A9E}">
      <dsp:nvSpPr>
        <dsp:cNvPr id="0" name=""/>
        <dsp:cNvSpPr/>
      </dsp:nvSpPr>
      <dsp:spPr>
        <a:xfrm rot="16200000">
          <a:off x="1851818" y="957014"/>
          <a:ext cx="4525963" cy="2611933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0" tIns="0" rIns="209507" bIns="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b="1" kern="1200" dirty="0" smtClean="0">
              <a:solidFill>
                <a:schemeClr val="accent6">
                  <a:lumMod val="75000"/>
                </a:schemeClr>
              </a:solidFill>
            </a:rPr>
            <a:t>Принятие решения</a:t>
          </a:r>
        </a:p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300" b="1" kern="1200" dirty="0" smtClean="0"/>
        </a:p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b="1" kern="1200" dirty="0" smtClean="0">
              <a:solidFill>
                <a:schemeClr val="accent2">
                  <a:lumMod val="75000"/>
                </a:schemeClr>
              </a:solidFill>
            </a:rPr>
            <a:t>Начало действий </a:t>
          </a:r>
          <a:endParaRPr lang="ru-RU" sz="3300" b="1" kern="1200" dirty="0">
            <a:solidFill>
              <a:schemeClr val="accent2">
                <a:lumMod val="75000"/>
              </a:schemeClr>
            </a:solidFill>
          </a:endParaRPr>
        </a:p>
      </dsp:txBody>
      <dsp:txXfrm rot="5400000">
        <a:off x="2808833" y="905192"/>
        <a:ext cx="2611933" cy="2715577"/>
      </dsp:txXfrm>
    </dsp:sp>
    <dsp:sp modelId="{D71C2D26-448B-40D0-8644-D0A5A6A01B55}">
      <dsp:nvSpPr>
        <dsp:cNvPr id="0" name=""/>
        <dsp:cNvSpPr/>
      </dsp:nvSpPr>
      <dsp:spPr>
        <a:xfrm rot="16200000">
          <a:off x="4659647" y="957014"/>
          <a:ext cx="4525963" cy="2611933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0" tIns="0" rIns="203200" bIns="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solidFill>
                <a:schemeClr val="accent6">
                  <a:lumMod val="75000"/>
                </a:schemeClr>
              </a:solidFill>
            </a:rPr>
            <a:t>Срыв действий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b="1" kern="1200" dirty="0" smtClean="0"/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rgbClr val="FF0000"/>
              </a:solidFill>
            </a:rPr>
            <a:t>Продолжение действий</a:t>
          </a:r>
          <a:endParaRPr lang="ru-RU" sz="2800" b="1" kern="1200" dirty="0">
            <a:solidFill>
              <a:srgbClr val="FF0000"/>
            </a:solidFill>
          </a:endParaRPr>
        </a:p>
      </dsp:txBody>
      <dsp:txXfrm rot="5400000">
        <a:off x="5616662" y="905192"/>
        <a:ext cx="2611933" cy="27155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5E67A-8E99-458D-947D-EB63068B3B1B}" type="datetimeFigureOut">
              <a:rPr lang="ru-RU" smtClean="0"/>
              <a:t>14.03.2017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F4BF5-86D7-4821-BFB8-3D7A2A0A3F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5326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5E67A-8E99-458D-947D-EB63068B3B1B}" type="datetimeFigureOut">
              <a:rPr lang="ru-RU" smtClean="0"/>
              <a:t>14.03.2017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F4BF5-86D7-4821-BFB8-3D7A2A0A3F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729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5E67A-8E99-458D-947D-EB63068B3B1B}" type="datetimeFigureOut">
              <a:rPr lang="ru-RU" smtClean="0"/>
              <a:t>14.03.2017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F4BF5-86D7-4821-BFB8-3D7A2A0A3F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4504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5E67A-8E99-458D-947D-EB63068B3B1B}" type="datetimeFigureOut">
              <a:rPr lang="ru-RU" smtClean="0"/>
              <a:t>14.03.2017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F4BF5-86D7-4821-BFB8-3D7A2A0A3F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802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5E67A-8E99-458D-947D-EB63068B3B1B}" type="datetimeFigureOut">
              <a:rPr lang="ru-RU" smtClean="0"/>
              <a:t>14.03.2017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F4BF5-86D7-4821-BFB8-3D7A2A0A3F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5448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5E67A-8E99-458D-947D-EB63068B3B1B}" type="datetimeFigureOut">
              <a:rPr lang="ru-RU" smtClean="0"/>
              <a:t>14.03.2017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F4BF5-86D7-4821-BFB8-3D7A2A0A3F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1809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5E67A-8E99-458D-947D-EB63068B3B1B}" type="datetimeFigureOut">
              <a:rPr lang="ru-RU" smtClean="0"/>
              <a:t>14.03.2017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F4BF5-86D7-4821-BFB8-3D7A2A0A3F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1893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5E67A-8E99-458D-947D-EB63068B3B1B}" type="datetimeFigureOut">
              <a:rPr lang="ru-RU" smtClean="0"/>
              <a:t>14.03.2017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F4BF5-86D7-4821-BFB8-3D7A2A0A3F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9976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5E67A-8E99-458D-947D-EB63068B3B1B}" type="datetimeFigureOut">
              <a:rPr lang="ru-RU" smtClean="0"/>
              <a:t>14.03.2017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F4BF5-86D7-4821-BFB8-3D7A2A0A3F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897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5E67A-8E99-458D-947D-EB63068B3B1B}" type="datetimeFigureOut">
              <a:rPr lang="ru-RU" smtClean="0"/>
              <a:t>14.03.2017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F4BF5-86D7-4821-BFB8-3D7A2A0A3F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1284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5E67A-8E99-458D-947D-EB63068B3B1B}" type="datetimeFigureOut">
              <a:rPr lang="ru-RU" smtClean="0"/>
              <a:t>14.03.2017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F4BF5-86D7-4821-BFB8-3D7A2A0A3F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5222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45E67A-8E99-458D-947D-EB63068B3B1B}" type="datetimeFigureOut">
              <a:rPr lang="ru-RU" smtClean="0"/>
              <a:t>14.03.2017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8F4BF5-86D7-4821-BFB8-3D7A2A0A3F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7815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nicpm/" TargetMode="External"/><Relationship Id="rId2" Type="http://schemas.openxmlformats.org/officeDocument/2006/relationships/hyperlink" Target="http://www.takzdorovo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ardio-69.ru/" TargetMode="External"/><Relationship Id="rId5" Type="http://schemas.openxmlformats.org/officeDocument/2006/relationships/hyperlink" Target="http://www.spbniif.ru/antitabak.html" TargetMode="External"/><Relationship Id="rId4" Type="http://schemas.openxmlformats.org/officeDocument/2006/relationships/hyperlink" Target="http://www.nosmoking.ru/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000" b="1" dirty="0">
                <a:solidFill>
                  <a:srgbClr val="FF0000"/>
                </a:solidFill>
              </a:rPr>
              <a:t>Как </a:t>
            </a:r>
            <a:r>
              <a:rPr lang="ru-RU" sz="4000" b="1" dirty="0" smtClean="0">
                <a:solidFill>
                  <a:srgbClr val="FF0000"/>
                </a:solidFill>
              </a:rPr>
              <a:t> </a:t>
            </a:r>
            <a:r>
              <a:rPr lang="ru-RU" sz="4000" b="1" dirty="0">
                <a:solidFill>
                  <a:srgbClr val="FF0000"/>
                </a:solidFill>
              </a:rPr>
              <a:t>давать рекомендации по факторной профилактике НИЗ чтобы они эффективно </a:t>
            </a:r>
            <a:r>
              <a:rPr lang="ru-RU" sz="4000" b="1" dirty="0" smtClean="0">
                <a:solidFill>
                  <a:srgbClr val="FF0000"/>
                </a:solidFill>
              </a:rPr>
              <a:t>работали… или немного о психологии «профилактического </a:t>
            </a:r>
            <a:r>
              <a:rPr lang="ru-RU" sz="4000" b="1" dirty="0">
                <a:solidFill>
                  <a:srgbClr val="FF0000"/>
                </a:solidFill>
              </a:rPr>
              <a:t>консультирования».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b="1" dirty="0" smtClean="0"/>
          </a:p>
          <a:p>
            <a:r>
              <a:rPr lang="ru-RU" b="1" dirty="0" smtClean="0"/>
              <a:t>Елена Андреевна </a:t>
            </a:r>
            <a:r>
              <a:rPr lang="ru-RU" b="1" dirty="0" err="1" smtClean="0"/>
              <a:t>Низова</a:t>
            </a:r>
            <a:r>
              <a:rPr lang="ru-RU" b="1" dirty="0" smtClean="0"/>
              <a:t>, к.м.н., врач ГБУЗ «Областной клинический кардиологический диспансер»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232385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Решение 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511300"/>
            <a:ext cx="10515600" cy="5041900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/>
              <a:t>Повышение информированности специалистов: солидная доказательная база по эффективности контроля факторов риска для «конечных» и «промежуточных точек</a:t>
            </a:r>
            <a:r>
              <a:rPr lang="ru-RU" b="1" dirty="0" smtClean="0">
                <a:solidFill>
                  <a:srgbClr val="C00000"/>
                </a:solidFill>
              </a:rPr>
              <a:t>»: класс доказательств А и В, уровень </a:t>
            </a:r>
            <a:r>
              <a:rPr lang="en-US" b="1" dirty="0" smtClean="0">
                <a:solidFill>
                  <a:srgbClr val="C00000"/>
                </a:solidFill>
              </a:rPr>
              <a:t>I-II</a:t>
            </a:r>
            <a:r>
              <a:rPr lang="ru-RU" b="1" dirty="0" smtClean="0"/>
              <a:t> (</a:t>
            </a:r>
            <a:r>
              <a:rPr lang="ru-RU" b="1" dirty="0" err="1" smtClean="0"/>
              <a:t>Фремингем</a:t>
            </a:r>
            <a:r>
              <a:rPr lang="ru-RU" b="1" dirty="0" smtClean="0"/>
              <a:t>, </a:t>
            </a:r>
            <a:r>
              <a:rPr lang="en-US" b="1" dirty="0" err="1" smtClean="0"/>
              <a:t>Interheart</a:t>
            </a:r>
            <a:r>
              <a:rPr lang="ru-RU" b="1" dirty="0" smtClean="0"/>
              <a:t>, </a:t>
            </a:r>
            <a:r>
              <a:rPr lang="en-US" b="1" dirty="0" smtClean="0"/>
              <a:t>SPRINT,</a:t>
            </a:r>
            <a:r>
              <a:rPr lang="ru-RU" b="1" dirty="0" smtClean="0"/>
              <a:t> Канадский проект (АГ), </a:t>
            </a:r>
            <a:r>
              <a:rPr lang="en-US" b="1" dirty="0" smtClean="0"/>
              <a:t>www.internist.ru</a:t>
            </a:r>
            <a:endParaRPr lang="ru-RU" b="1" dirty="0" smtClean="0"/>
          </a:p>
          <a:p>
            <a:endParaRPr lang="ru-RU" b="1" dirty="0"/>
          </a:p>
          <a:p>
            <a:r>
              <a:rPr lang="ru-RU" b="1" dirty="0" smtClean="0"/>
              <a:t>Действия медиков: кратко проинформировать – «открыть глаза» на важность факторов риска</a:t>
            </a:r>
          </a:p>
          <a:p>
            <a:r>
              <a:rPr lang="ru-RU" b="1" dirty="0" smtClean="0"/>
              <a:t>Направить на доступный </a:t>
            </a:r>
            <a:r>
              <a:rPr lang="ru-RU" b="1" dirty="0" err="1" smtClean="0"/>
              <a:t>интернет-ресурс</a:t>
            </a:r>
            <a:r>
              <a:rPr lang="ru-RU" b="1" dirty="0" smtClean="0"/>
              <a:t>: </a:t>
            </a:r>
            <a:r>
              <a:rPr lang="en-US" b="1" dirty="0" smtClean="0">
                <a:hlinkClick r:id="rId2"/>
              </a:rPr>
              <a:t>www.takzdorovo</a:t>
            </a:r>
            <a:r>
              <a:rPr lang="en-US" b="1" dirty="0" smtClean="0"/>
              <a:t>, </a:t>
            </a:r>
            <a:r>
              <a:rPr lang="en-US" b="1" dirty="0" smtClean="0">
                <a:hlinkClick r:id="rId3"/>
              </a:rPr>
              <a:t>www.gnicpm</a:t>
            </a:r>
            <a:r>
              <a:rPr lang="en-US" b="1" dirty="0" smtClean="0"/>
              <a:t>, </a:t>
            </a:r>
            <a:r>
              <a:rPr lang="ru-RU" b="1" dirty="0" err="1" smtClean="0"/>
              <a:t>стройнаяроссия.рф</a:t>
            </a:r>
            <a:r>
              <a:rPr lang="ru-RU" b="1" dirty="0" smtClean="0"/>
              <a:t>,  </a:t>
            </a:r>
            <a:r>
              <a:rPr lang="en-US" b="1" dirty="0" smtClean="0">
                <a:hlinkClick r:id="rId4"/>
              </a:rPr>
              <a:t>www.nosmoking.ru,                            www. vnezavisimosti.ru</a:t>
            </a:r>
            <a:r>
              <a:rPr lang="en-US" b="1" dirty="0"/>
              <a:t>, </a:t>
            </a:r>
            <a:r>
              <a:rPr lang="en-US" b="1" dirty="0">
                <a:hlinkClick r:id="rId5"/>
              </a:rPr>
              <a:t>http://</a:t>
            </a:r>
            <a:r>
              <a:rPr lang="en-US" b="1" dirty="0" smtClean="0">
                <a:hlinkClick r:id="rId5"/>
              </a:rPr>
              <a:t>www.spbniif.ru/antitabak.html</a:t>
            </a:r>
            <a:r>
              <a:rPr lang="en-US" b="1" dirty="0" smtClean="0"/>
              <a:t>, </a:t>
            </a:r>
            <a:r>
              <a:rPr lang="en-US" b="1" dirty="0" smtClean="0">
                <a:hlinkClick r:id="rId6"/>
              </a:rPr>
              <a:t>www.cardio-69.ru</a:t>
            </a:r>
            <a:endParaRPr lang="ru-RU" b="1" dirty="0" smtClean="0"/>
          </a:p>
          <a:p>
            <a:r>
              <a:rPr lang="ru-RU" b="1" dirty="0" smtClean="0"/>
              <a:t>На этом этапе рассказывать «как надо менять поведение» бесполезно, следует лишь обратить внимание на риск развития НИЗ при наличии фактора риска</a:t>
            </a:r>
            <a:endParaRPr lang="ru-RU" b="1" dirty="0" smtClean="0"/>
          </a:p>
          <a:p>
            <a:endParaRPr lang="ru-RU" b="1" dirty="0" smtClean="0"/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910947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Стадия принятия решения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 smtClean="0"/>
              <a:t>Пациента или здорового необходимо </a:t>
            </a:r>
            <a:r>
              <a:rPr lang="ru-RU" b="1" dirty="0" smtClean="0">
                <a:solidFill>
                  <a:srgbClr val="C00000"/>
                </a:solidFill>
              </a:rPr>
              <a:t>убедить и заставить поверить </a:t>
            </a:r>
            <a:r>
              <a:rPr lang="ru-RU" b="1" dirty="0" smtClean="0">
                <a:solidFill>
                  <a:srgbClr val="C00000"/>
                </a:solidFill>
              </a:rPr>
              <a:t>(действуйте как </a:t>
            </a:r>
            <a:r>
              <a:rPr lang="ru-RU" b="1" dirty="0" smtClean="0">
                <a:solidFill>
                  <a:srgbClr val="C00000"/>
                </a:solidFill>
              </a:rPr>
              <a:t>менеджер по рекламе</a:t>
            </a:r>
            <a:r>
              <a:rPr lang="ru-RU" b="1" dirty="0" smtClean="0">
                <a:solidFill>
                  <a:srgbClr val="C00000"/>
                </a:solidFill>
              </a:rPr>
              <a:t>!)</a:t>
            </a:r>
            <a:endParaRPr lang="ru-RU" b="1" dirty="0" smtClean="0">
              <a:solidFill>
                <a:srgbClr val="C00000"/>
              </a:solidFill>
            </a:endParaRPr>
          </a:p>
          <a:p>
            <a:r>
              <a:rPr lang="ru-RU" b="1" dirty="0" smtClean="0"/>
              <a:t>Дайте время на  обдумывание</a:t>
            </a:r>
            <a:endParaRPr lang="ru-RU" b="1" dirty="0" smtClean="0"/>
          </a:p>
          <a:p>
            <a:r>
              <a:rPr lang="ru-RU" b="1" dirty="0" smtClean="0"/>
              <a:t>Должна </a:t>
            </a:r>
            <a:r>
              <a:rPr lang="ru-RU" b="1" dirty="0" smtClean="0"/>
              <a:t>осознаться, </a:t>
            </a:r>
            <a:r>
              <a:rPr lang="ru-RU" b="1" dirty="0" smtClean="0"/>
              <a:t> </a:t>
            </a:r>
            <a:r>
              <a:rPr lang="ru-RU" b="1" dirty="0" smtClean="0"/>
              <a:t>как </a:t>
            </a:r>
            <a:r>
              <a:rPr lang="ru-RU" b="1" dirty="0" smtClean="0"/>
              <a:t>правило,  </a:t>
            </a:r>
            <a:r>
              <a:rPr lang="ru-RU" b="1" dirty="0" smtClean="0"/>
              <a:t>ОДНА </a:t>
            </a:r>
            <a:r>
              <a:rPr lang="ru-RU" b="1" dirty="0" smtClean="0"/>
              <a:t>причина </a:t>
            </a:r>
            <a:r>
              <a:rPr lang="ru-RU" b="1" dirty="0" smtClean="0"/>
              <a:t>для формирования новой здоровой </a:t>
            </a:r>
            <a:r>
              <a:rPr lang="ru-RU" b="1" dirty="0" smtClean="0"/>
              <a:t>привычки</a:t>
            </a:r>
            <a:endParaRPr lang="ru-RU" b="1" dirty="0" smtClean="0"/>
          </a:p>
          <a:p>
            <a:pPr marL="0" indent="0">
              <a:buNone/>
            </a:pPr>
            <a:r>
              <a:rPr lang="ru-RU" dirty="0" smtClean="0"/>
              <a:t>	</a:t>
            </a:r>
            <a:r>
              <a:rPr lang="ru-RU" sz="4600" b="1" dirty="0" smtClean="0">
                <a:solidFill>
                  <a:srgbClr val="FF0000"/>
                </a:solidFill>
              </a:rPr>
              <a:t>Необходимо:</a:t>
            </a:r>
            <a:endParaRPr lang="ru-RU" sz="4600" b="1" dirty="0" smtClean="0">
              <a:solidFill>
                <a:srgbClr val="FF0000"/>
              </a:solidFill>
            </a:endParaRPr>
          </a:p>
          <a:p>
            <a:r>
              <a:rPr lang="ru-RU" b="1" dirty="0" smtClean="0"/>
              <a:t>Поддержка</a:t>
            </a:r>
          </a:p>
          <a:p>
            <a:r>
              <a:rPr lang="ru-RU" b="1" dirty="0" smtClean="0"/>
              <a:t>Предложите выбор определенной  даты </a:t>
            </a:r>
            <a:r>
              <a:rPr lang="ru-RU" b="1" dirty="0" smtClean="0"/>
              <a:t>(</a:t>
            </a:r>
            <a:r>
              <a:rPr lang="ru-RU" b="1" dirty="0" smtClean="0"/>
              <a:t>либо,  наоборот,  </a:t>
            </a:r>
            <a:r>
              <a:rPr lang="ru-RU" b="1" dirty="0" smtClean="0"/>
              <a:t>постепенность)</a:t>
            </a:r>
          </a:p>
          <a:p>
            <a:r>
              <a:rPr lang="ru-RU" b="1" dirty="0" smtClean="0"/>
              <a:t>В общем-то должно появиться нечто подобное ПЛАНА </a:t>
            </a:r>
            <a:r>
              <a:rPr lang="ru-RU" b="1" dirty="0" smtClean="0"/>
              <a:t>ДЕЙСТВИЙ (как, когда, с кем, цель, и т.д.)</a:t>
            </a:r>
            <a:endParaRPr lang="ru-RU" b="1" dirty="0" smtClean="0"/>
          </a:p>
          <a:p>
            <a:r>
              <a:rPr lang="ru-RU" b="1" dirty="0" smtClean="0"/>
              <a:t>Обдумывание обстоятельств (что помогает или мешает, </a:t>
            </a:r>
            <a:r>
              <a:rPr lang="ru-RU" b="1" dirty="0" err="1" smtClean="0"/>
              <a:t>самопоощрение</a:t>
            </a:r>
            <a:r>
              <a:rPr lang="ru-RU" b="1" dirty="0" smtClean="0"/>
              <a:t>)</a:t>
            </a:r>
          </a:p>
          <a:p>
            <a:r>
              <a:rPr lang="ru-RU" b="1" dirty="0" smtClean="0"/>
              <a:t>Необходима ЦЕЛЬ! </a:t>
            </a:r>
            <a:r>
              <a:rPr lang="ru-RU" b="1" dirty="0" smtClean="0"/>
              <a:t>(кг потерянной массы </a:t>
            </a:r>
            <a:r>
              <a:rPr lang="ru-RU" b="1" dirty="0" smtClean="0"/>
              <a:t>тела, пройденное расстояние, дата полного отказа от табака, </a:t>
            </a:r>
            <a:r>
              <a:rPr lang="ru-RU" sz="3300" b="1" dirty="0" smtClean="0">
                <a:solidFill>
                  <a:srgbClr val="C00000"/>
                </a:solidFill>
              </a:rPr>
              <a:t>целевые значения АД, глюкозы, холестериновых фракций</a:t>
            </a:r>
            <a:r>
              <a:rPr lang="ru-RU" dirty="0" smtClean="0"/>
              <a:t>)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0816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Следующая стадия: «начало действий»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Требуется:</a:t>
            </a:r>
            <a:endParaRPr lang="ru-RU" b="1" dirty="0" smtClean="0">
              <a:solidFill>
                <a:srgbClr val="FF0000"/>
              </a:solidFill>
            </a:endParaRPr>
          </a:p>
          <a:p>
            <a:r>
              <a:rPr lang="ru-RU" b="1" dirty="0" smtClean="0"/>
              <a:t>Проявление интереса медика (контроль и напоминания)</a:t>
            </a:r>
          </a:p>
          <a:p>
            <a:r>
              <a:rPr lang="ru-RU" b="1" dirty="0" smtClean="0"/>
              <a:t>Содействие (в </a:t>
            </a:r>
            <a:r>
              <a:rPr lang="ru-RU" b="1" dirty="0" err="1" smtClean="0"/>
              <a:t>т.ч</a:t>
            </a:r>
            <a:r>
              <a:rPr lang="ru-RU" b="1" dirty="0" smtClean="0"/>
              <a:t>. борьба с побочными действиями; примеры, поддержка)</a:t>
            </a:r>
          </a:p>
          <a:p>
            <a:r>
              <a:rPr lang="ru-RU" b="1" dirty="0" smtClean="0"/>
              <a:t>Продолжение информирования (предоставление новых фактов)</a:t>
            </a:r>
          </a:p>
          <a:p>
            <a:endParaRPr lang="ru-RU" dirty="0" smtClean="0"/>
          </a:p>
          <a:p>
            <a:r>
              <a:rPr lang="ru-RU" b="1" dirty="0" smtClean="0"/>
              <a:t>Стадия формирования привычки здорового поведения: </a:t>
            </a:r>
            <a:r>
              <a:rPr lang="ru-RU" b="1" dirty="0" smtClean="0">
                <a:solidFill>
                  <a:srgbClr val="C00000"/>
                </a:solidFill>
              </a:rPr>
              <a:t>неустойчивость этой стадии</a:t>
            </a:r>
            <a:endParaRPr lang="ru-RU" b="1" dirty="0" smtClean="0">
              <a:solidFill>
                <a:srgbClr val="C00000"/>
              </a:solidFill>
            </a:endParaRPr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83053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Срыв действий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838200" y="1603022"/>
            <a:ext cx="5181600" cy="4573941"/>
          </a:xfrm>
        </p:spPr>
        <p:txBody>
          <a:bodyPr/>
          <a:lstStyle/>
          <a:p>
            <a:endParaRPr lang="ru-RU" dirty="0" smtClean="0"/>
          </a:p>
          <a:p>
            <a:r>
              <a:rPr lang="ru-RU" b="1" dirty="0" smtClean="0"/>
              <a:t>Случается у большинства</a:t>
            </a:r>
          </a:p>
          <a:p>
            <a:r>
              <a:rPr lang="ru-RU" b="1" dirty="0" smtClean="0"/>
              <a:t>Через 2-5-10 и более дней</a:t>
            </a:r>
          </a:p>
          <a:p>
            <a:r>
              <a:rPr lang="ru-RU" b="1" dirty="0" smtClean="0"/>
              <a:t>Может быть различной степени выраженности</a:t>
            </a:r>
          </a:p>
          <a:p>
            <a:r>
              <a:rPr lang="ru-RU" b="1" dirty="0" smtClean="0"/>
              <a:t>У всех для срыва разные причины</a:t>
            </a:r>
            <a:endParaRPr lang="ru-RU" b="1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b="1" dirty="0" smtClean="0"/>
              <a:t>Наши действия:</a:t>
            </a:r>
          </a:p>
          <a:p>
            <a:r>
              <a:rPr lang="ru-RU" b="1" dirty="0" smtClean="0"/>
              <a:t>Готовность к срыву</a:t>
            </a:r>
            <a:endParaRPr lang="ru-RU" b="1" dirty="0" smtClean="0"/>
          </a:p>
          <a:p>
            <a:r>
              <a:rPr lang="ru-RU" b="1" dirty="0" smtClean="0"/>
              <a:t>Поиск и объяснение причин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Нельзя ругать себя или пациента</a:t>
            </a:r>
          </a:p>
          <a:p>
            <a:endParaRPr lang="ru-RU" b="1" dirty="0" smtClean="0">
              <a:solidFill>
                <a:srgbClr val="C00000"/>
              </a:solidFill>
            </a:endParaRPr>
          </a:p>
          <a:p>
            <a:r>
              <a:rPr lang="ru-RU" b="1" dirty="0" smtClean="0"/>
              <a:t>Разумный выбор следующих действий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41677927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Продолжение действий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b="1" dirty="0" smtClean="0"/>
              <a:t>Если выполнены все действия- будет непременно!</a:t>
            </a:r>
          </a:p>
          <a:p>
            <a:r>
              <a:rPr lang="ru-RU" b="1" dirty="0" smtClean="0"/>
              <a:t>Новая привычка вызывает удовольствие</a:t>
            </a:r>
          </a:p>
          <a:p>
            <a:r>
              <a:rPr lang="ru-RU" b="1" dirty="0" smtClean="0"/>
              <a:t>Важна поддержка!</a:t>
            </a:r>
          </a:p>
          <a:p>
            <a:r>
              <a:rPr lang="ru-RU" b="1" dirty="0" smtClean="0"/>
              <a:t>Важен контроль! </a:t>
            </a:r>
          </a:p>
          <a:p>
            <a:r>
              <a:rPr lang="ru-RU" b="1" dirty="0" smtClean="0"/>
              <a:t>Важен самоконтроль!</a:t>
            </a:r>
            <a:endParaRPr lang="ru-RU" b="1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b="1" dirty="0" smtClean="0"/>
              <a:t>Составление нового плана</a:t>
            </a:r>
          </a:p>
          <a:p>
            <a:r>
              <a:rPr lang="ru-RU" b="1" dirty="0" smtClean="0"/>
              <a:t>Постановка новой цели!- промежуточной или окончательной</a:t>
            </a:r>
          </a:p>
          <a:p>
            <a:pPr marL="0" indent="0">
              <a:buNone/>
            </a:pPr>
            <a:endParaRPr lang="ru-RU" b="1" dirty="0" smtClean="0"/>
          </a:p>
          <a:p>
            <a:r>
              <a:rPr lang="ru-RU" b="1" dirty="0" smtClean="0"/>
              <a:t>Обучение самоконтролю!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3803090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Картинки по запросу картинки ур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7575" y="2197100"/>
            <a:ext cx="6096000" cy="4057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400300" y="255250"/>
            <a:ext cx="7444410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accent5">
                    <a:lumMod val="75000"/>
                  </a:schemeClr>
                </a:solidFill>
              </a:rPr>
              <a:t>Стадия продолжения </a:t>
            </a:r>
          </a:p>
          <a:p>
            <a:pPr algn="ctr"/>
            <a:r>
              <a:rPr lang="ru-RU" sz="4400" b="1" dirty="0" smtClean="0">
                <a:solidFill>
                  <a:schemeClr val="accent5">
                    <a:lumMod val="75000"/>
                  </a:schemeClr>
                </a:solidFill>
              </a:rPr>
              <a:t>или возобновления действий</a:t>
            </a:r>
            <a:endParaRPr lang="ru-RU" sz="4400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80838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Стадия возобновления или продолжения действий, формирования новой здоровой привычки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2146299"/>
            <a:ext cx="5181600" cy="4030663"/>
          </a:xfrm>
        </p:spPr>
        <p:txBody>
          <a:bodyPr/>
          <a:lstStyle/>
          <a:p>
            <a:r>
              <a:rPr lang="ru-RU" b="1" dirty="0" smtClean="0"/>
              <a:t>Если выполнены все </a:t>
            </a:r>
            <a:r>
              <a:rPr lang="ru-RU" b="1" dirty="0" smtClean="0"/>
              <a:t>действия ранее, то  </a:t>
            </a:r>
            <a:r>
              <a:rPr lang="ru-RU" b="1" dirty="0" smtClean="0"/>
              <a:t>будет непременно!</a:t>
            </a:r>
          </a:p>
          <a:p>
            <a:r>
              <a:rPr lang="ru-RU" b="1" dirty="0" smtClean="0"/>
              <a:t>Новая привычка </a:t>
            </a:r>
            <a:r>
              <a:rPr lang="ru-RU" b="1" dirty="0" smtClean="0"/>
              <a:t>уже вызывает удовольствие</a:t>
            </a:r>
          </a:p>
          <a:p>
            <a:endParaRPr lang="ru-RU" b="1" dirty="0" smtClean="0"/>
          </a:p>
          <a:p>
            <a:r>
              <a:rPr lang="ru-RU" b="1" dirty="0" smtClean="0"/>
              <a:t>Важна поддержка!</a:t>
            </a:r>
          </a:p>
          <a:p>
            <a:r>
              <a:rPr lang="ru-RU" b="1" dirty="0" smtClean="0"/>
              <a:t>Важен контроль! </a:t>
            </a:r>
          </a:p>
          <a:p>
            <a:r>
              <a:rPr lang="ru-RU" b="1" dirty="0" smtClean="0"/>
              <a:t>Важен самоконтроль!</a:t>
            </a:r>
            <a:endParaRPr lang="ru-RU" b="1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2146299"/>
            <a:ext cx="5181600" cy="4351338"/>
          </a:xfrm>
        </p:spPr>
        <p:txBody>
          <a:bodyPr/>
          <a:lstStyle/>
          <a:p>
            <a:r>
              <a:rPr lang="ru-RU" b="1" dirty="0" smtClean="0"/>
              <a:t>Составление нового плана</a:t>
            </a:r>
          </a:p>
          <a:p>
            <a:r>
              <a:rPr lang="ru-RU" b="1" dirty="0" smtClean="0"/>
              <a:t>Постановка новой цели!- промежуточной или </a:t>
            </a:r>
            <a:r>
              <a:rPr lang="ru-RU" b="1" dirty="0" smtClean="0"/>
              <a:t>окончательной (пройденные километры, удержание массы тела)</a:t>
            </a:r>
            <a:endParaRPr lang="ru-RU" b="1" dirty="0" smtClean="0"/>
          </a:p>
          <a:p>
            <a:pPr marL="0" indent="0">
              <a:buNone/>
            </a:pPr>
            <a:endParaRPr lang="ru-RU" b="1" dirty="0" smtClean="0"/>
          </a:p>
          <a:p>
            <a:r>
              <a:rPr lang="ru-RU" b="1" dirty="0" smtClean="0"/>
              <a:t>Обучение самоконтролю!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2939553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http://burmatovi.ru/wp-content/uploads/2013/12/oshibki-molodykh-roditelei-v-vospitanii-detei-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810" y="944562"/>
            <a:ext cx="3214689" cy="2143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http://woman-expert.ru/wp-content/uploads/2015/05/%D0%BA%D0%B0%D0%BA-%D0%BF%D1%80%D0%B0%D0%B2%D0%B8%D0%BB%D1%8C%D0%BD%D0%BE-%D0%B2%D0%BE%D1%81%D0%BF%D0%B8%D1%82%D0%B0%D1%82%D1%8C-%D1%80%D0%B5%D0%B1%D0%B5%D0%BD%D0%BA%D0%B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8675" y="3754832"/>
            <a:ext cx="3810000" cy="2647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8" name="Picture 8" descr="Картинки по запросу воспитание детей картинки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2818" y="3149600"/>
            <a:ext cx="3214688" cy="2257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0" name="Picture 10" descr="http://xvatit.com/uploads/posts/2015-06/1433224771_1122216639553222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8139" y="815714"/>
            <a:ext cx="4571369" cy="28571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2" name="Picture 12" descr="Картинки по запросу воспитание детей картинки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961" y="4797424"/>
            <a:ext cx="2619375" cy="1743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994150" y="405953"/>
            <a:ext cx="562526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solidFill>
                  <a:schemeClr val="accent1">
                    <a:lumMod val="75000"/>
                  </a:schemeClr>
                </a:solidFill>
              </a:rPr>
              <a:t>Выберите правильные картинки!</a:t>
            </a:r>
            <a:endParaRPr lang="ru-RU" sz="32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55478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Если коротко обобщить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dirty="0" smtClean="0"/>
              <a:t>Рекомендации по изменению поведения должны быть простыми и выполнимыми (1 овощ в каждый прием пищи, ходьба с легкой усталостью)</a:t>
            </a:r>
          </a:p>
          <a:p>
            <a:r>
              <a:rPr lang="ru-RU" b="1" dirty="0" smtClean="0"/>
              <a:t>Советы и рекомендации должны повторяться, выполнение их –периодически контролироваться</a:t>
            </a:r>
          </a:p>
          <a:p>
            <a:r>
              <a:rPr lang="ru-RU" b="1" dirty="0" smtClean="0"/>
              <a:t>Лучше сочетать с другими источниками: листовки и интернет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Временной ресурс- не более 1 минуты на пациента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dirty="0" smtClean="0"/>
              <a:t>Для формирования привычки давать рекомендации по факторной профилактике- попробуйте дать их своим близким и друзьям. «</a:t>
            </a:r>
            <a:r>
              <a:rPr lang="ru-RU" b="1" dirty="0" smtClean="0">
                <a:solidFill>
                  <a:srgbClr val="FF0000"/>
                </a:solidFill>
              </a:rPr>
              <a:t>Давайте попробуем</a:t>
            </a:r>
            <a:r>
              <a:rPr lang="ru-RU" b="1" dirty="0" smtClean="0"/>
              <a:t>!»</a:t>
            </a:r>
          </a:p>
          <a:p>
            <a:r>
              <a:rPr lang="ru-RU" b="1" dirty="0" smtClean="0"/>
              <a:t>Ставьте промежуточные цели (спрашивать о факторе риска, оценить ССР, советовать </a:t>
            </a:r>
            <a:r>
              <a:rPr lang="ru-RU" b="1" dirty="0" err="1" smtClean="0"/>
              <a:t>интернет-ресурс</a:t>
            </a:r>
            <a:r>
              <a:rPr lang="ru-RU" b="1" dirty="0" smtClean="0"/>
              <a:t>, контролировать)</a:t>
            </a:r>
          </a:p>
          <a:p>
            <a:r>
              <a:rPr lang="ru-RU" b="1" dirty="0" smtClean="0"/>
              <a:t>Попробуйте посмотреть информацию в интернете</a:t>
            </a:r>
          </a:p>
          <a:p>
            <a:r>
              <a:rPr lang="ru-RU" b="1" dirty="0" smtClean="0"/>
              <a:t>Попробуйте изменить свое поведение (пройдитесь с работы пешком!)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965614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Письменные материалы («листовки»)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sz="3300" b="1" dirty="0" smtClean="0">
                <a:solidFill>
                  <a:srgbClr val="FF0000"/>
                </a:solidFill>
              </a:rPr>
              <a:t>Глаза в помощь ушам!</a:t>
            </a:r>
          </a:p>
          <a:p>
            <a:endParaRPr lang="ru-RU" b="1" dirty="0"/>
          </a:p>
          <a:p>
            <a:r>
              <a:rPr lang="ru-RU" b="1" dirty="0" smtClean="0"/>
              <a:t>Лучше если в них содержится важная информация</a:t>
            </a:r>
          </a:p>
          <a:p>
            <a:r>
              <a:rPr lang="ru-RU" b="1" dirty="0" smtClean="0"/>
              <a:t>Лучше если они написаны грамотно</a:t>
            </a:r>
          </a:p>
          <a:p>
            <a:r>
              <a:rPr lang="ru-RU" b="1" dirty="0" smtClean="0"/>
              <a:t>Но даже не очень качественные могут служить просто НАПОМИНАНИЕМ о том, что говорил доктор (как правило, такие листовки имеют значение только на первой стадии)</a:t>
            </a:r>
          </a:p>
          <a:p>
            <a:r>
              <a:rPr lang="ru-RU" b="1" dirty="0" smtClean="0"/>
              <a:t>Но не должны вызывать НЕГАТИВА!</a:t>
            </a:r>
            <a:endParaRPr lang="ru-RU" b="1" dirty="0"/>
          </a:p>
        </p:txBody>
      </p:sp>
      <p:pic>
        <p:nvPicPr>
          <p:cNvPr id="4102" name="Picture 6" descr="Картинки по запросу картинки листовки ЗОЖ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3006" y="2529117"/>
            <a:ext cx="5181600" cy="3647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7327900" y="1700213"/>
            <a:ext cx="36359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chemeClr val="accent5">
                    <a:lumMod val="75000"/>
                  </a:schemeClr>
                </a:solidFill>
              </a:rPr>
              <a:t>Вам нравится???????</a:t>
            </a:r>
            <a:endParaRPr lang="ru-RU" sz="2800" b="1" i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25436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….. </a:t>
            </a:r>
            <a:r>
              <a:rPr lang="ru-RU" b="1" dirty="0">
                <a:solidFill>
                  <a:srgbClr val="C00000"/>
                </a:solidFill>
              </a:rPr>
              <a:t>самое сложное</a:t>
            </a:r>
            <a:endParaRPr lang="ru-RU" b="1" dirty="0"/>
          </a:p>
        </p:txBody>
      </p:sp>
      <p:sp>
        <p:nvSpPr>
          <p:cNvPr id="8" name="Объект 7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sz="4400" b="1" dirty="0" smtClean="0">
                <a:solidFill>
                  <a:srgbClr val="C00000"/>
                </a:solidFill>
              </a:rPr>
              <a:t>Изменить отношение к здоровью именно таких пациентов бывает особенно сложно</a:t>
            </a:r>
          </a:p>
          <a:p>
            <a:pPr marL="0" indent="0" algn="ctr">
              <a:buNone/>
            </a:pPr>
            <a:r>
              <a:rPr lang="ru-RU" sz="3900" b="1" dirty="0" smtClean="0">
                <a:solidFill>
                  <a:srgbClr val="C00000"/>
                </a:solidFill>
              </a:rPr>
              <a:t>(у </a:t>
            </a:r>
            <a:r>
              <a:rPr lang="ru-RU" sz="3900" b="1" dirty="0" smtClean="0">
                <a:solidFill>
                  <a:srgbClr val="C00000"/>
                </a:solidFill>
              </a:rPr>
              <a:t>них, </a:t>
            </a:r>
            <a:r>
              <a:rPr lang="ru-RU" sz="3900" b="1" dirty="0" smtClean="0">
                <a:solidFill>
                  <a:srgbClr val="C00000"/>
                </a:solidFill>
              </a:rPr>
              <a:t>как правило, стойкие «нездоровые» привычки)</a:t>
            </a:r>
            <a:endParaRPr lang="ru-RU" sz="3900" b="1" dirty="0">
              <a:solidFill>
                <a:srgbClr val="C00000"/>
              </a:solidFill>
            </a:endParaRPr>
          </a:p>
        </p:txBody>
      </p:sp>
      <p:pic>
        <p:nvPicPr>
          <p:cNvPr id="10" name="Picture 2" descr="Картинки по запросу малоподвижный образ жизни картинки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7867" y="2175361"/>
            <a:ext cx="3923223" cy="3141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7279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Важно объяснить </a:t>
            </a:r>
            <a:r>
              <a:rPr lang="ru-RU" b="1" dirty="0" smtClean="0">
                <a:solidFill>
                  <a:srgbClr val="C00000"/>
                </a:solidFill>
              </a:rPr>
              <a:t>пациенту </a:t>
            </a:r>
            <a:r>
              <a:rPr lang="ru-RU" b="1" dirty="0" smtClean="0">
                <a:solidFill>
                  <a:srgbClr val="C00000"/>
                </a:solidFill>
              </a:rPr>
              <a:t>значение </a:t>
            </a:r>
            <a:r>
              <a:rPr lang="ru-RU" b="1" dirty="0" smtClean="0">
                <a:solidFill>
                  <a:srgbClr val="C00000"/>
                </a:solidFill>
              </a:rPr>
              <a:t>самоконтроля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Пациент, лицо в высоком ССР – активный участник </a:t>
            </a:r>
            <a:r>
              <a:rPr lang="ru-RU" b="1" dirty="0" smtClean="0"/>
              <a:t>процесса</a:t>
            </a:r>
            <a:endParaRPr lang="ru-RU" b="1" dirty="0" smtClean="0"/>
          </a:p>
          <a:p>
            <a:r>
              <a:rPr lang="ru-RU" b="1" dirty="0" smtClean="0"/>
              <a:t>Формирование грамотного отношения к здоровью</a:t>
            </a:r>
          </a:p>
          <a:p>
            <a:r>
              <a:rPr lang="ru-RU" b="1" dirty="0" smtClean="0"/>
              <a:t>Самоконтроль важен в поддержании массы тела, ИМТ, </a:t>
            </a:r>
            <a:r>
              <a:rPr lang="ru-RU" b="1" dirty="0" err="1" smtClean="0"/>
              <a:t>калоража</a:t>
            </a:r>
            <a:r>
              <a:rPr lang="ru-RU" b="1" dirty="0" smtClean="0"/>
              <a:t>, поваренной соли, выполненной физической активности и реакции на нагрузку, биохимических параметров и нежелательных реакций на препараты (</a:t>
            </a:r>
            <a:r>
              <a:rPr lang="ru-RU" b="1" dirty="0" err="1" smtClean="0"/>
              <a:t>статины</a:t>
            </a:r>
            <a:r>
              <a:rPr lang="ru-RU" b="1" dirty="0" smtClean="0"/>
              <a:t>, препаратов по лечению табачной зависимости)</a:t>
            </a:r>
          </a:p>
          <a:p>
            <a:r>
              <a:rPr lang="ru-RU" b="1" dirty="0" smtClean="0"/>
              <a:t>Самоконтроль -важный </a:t>
            </a:r>
            <a:r>
              <a:rPr lang="ru-RU" b="1" dirty="0" smtClean="0"/>
              <a:t>элемент предупреждения «срывов» при формировании здорового поведения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8591297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Давать рекомендации </a:t>
            </a:r>
            <a:r>
              <a:rPr lang="ru-RU" b="1" dirty="0" smtClean="0">
                <a:solidFill>
                  <a:srgbClr val="C00000"/>
                </a:solidFill>
              </a:rPr>
              <a:t>по </a:t>
            </a:r>
            <a:r>
              <a:rPr lang="ru-RU" b="1" dirty="0" smtClean="0">
                <a:solidFill>
                  <a:srgbClr val="C00000"/>
                </a:solidFill>
              </a:rPr>
              <a:t>факторной профилактике </a:t>
            </a:r>
            <a:r>
              <a:rPr lang="ru-RU" b="1" dirty="0" smtClean="0">
                <a:solidFill>
                  <a:srgbClr val="C00000"/>
                </a:solidFill>
              </a:rPr>
              <a:t>НИЗ – это тоже привычка у медработника 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838200" y="2168525"/>
            <a:ext cx="5181600" cy="4351338"/>
          </a:xfrm>
        </p:spPr>
        <p:txBody>
          <a:bodyPr/>
          <a:lstStyle/>
          <a:p>
            <a:r>
              <a:rPr lang="ru-RU" b="1" dirty="0" smtClean="0"/>
              <a:t>Повышение </a:t>
            </a:r>
            <a:r>
              <a:rPr lang="ru-RU" b="1" dirty="0" smtClean="0"/>
              <a:t>информированности медиков: </a:t>
            </a:r>
            <a:r>
              <a:rPr lang="ru-RU" b="1" dirty="0" smtClean="0"/>
              <a:t>доказательная </a:t>
            </a:r>
            <a:r>
              <a:rPr lang="ru-RU" b="1" dirty="0" smtClean="0"/>
              <a:t>база для рекомендаций </a:t>
            </a:r>
            <a:endParaRPr lang="ru-RU" b="1" dirty="0" smtClean="0"/>
          </a:p>
          <a:p>
            <a:r>
              <a:rPr lang="ru-RU" b="1" dirty="0" smtClean="0"/>
              <a:t>Попробуйте сделать  привычкой </a:t>
            </a:r>
            <a:r>
              <a:rPr lang="ru-RU" b="1" dirty="0" smtClean="0"/>
              <a:t>спрашивать о факторах риска при каждой встрече с пациентом</a:t>
            </a:r>
          </a:p>
          <a:p>
            <a:r>
              <a:rPr lang="ru-RU" b="1" dirty="0" smtClean="0"/>
              <a:t>Попробуйте изменить собственное поведение</a:t>
            </a:r>
            <a:endParaRPr lang="ru-RU" b="1" dirty="0" smtClean="0"/>
          </a:p>
          <a:p>
            <a:endParaRPr lang="ru-RU" dirty="0"/>
          </a:p>
        </p:txBody>
      </p:sp>
      <p:pic>
        <p:nvPicPr>
          <p:cNvPr id="7170" name="Picture 2" descr="Картинки по запросу картинки врачей приколы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5760" y="3835400"/>
            <a:ext cx="2758040" cy="24201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Картинки по запросу картинки врача и пациента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7577" y="3675063"/>
            <a:ext cx="2327471" cy="1549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4" name="Picture 6" descr="Картинки по запросу эмблема доказательной медицины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3523" y="2055018"/>
            <a:ext cx="1543050" cy="1181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43490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Акцент на психологических подходах                                  к профилактике неинфекционных заболеваний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Модифицируемые факторы риска НИЗ – это поведенческие факторы риска</a:t>
            </a:r>
          </a:p>
          <a:p>
            <a:r>
              <a:rPr lang="ru-RU" b="1" dirty="0" smtClean="0"/>
              <a:t>Элиминация фактора риска требует изменения </a:t>
            </a:r>
            <a:r>
              <a:rPr lang="ru-RU" b="1" dirty="0" smtClean="0">
                <a:solidFill>
                  <a:srgbClr val="C00000"/>
                </a:solidFill>
              </a:rPr>
              <a:t>ПОВЕДЕНИЯ человека</a:t>
            </a:r>
          </a:p>
          <a:p>
            <a:r>
              <a:rPr lang="ru-RU" b="1" dirty="0" smtClean="0"/>
              <a:t>Изменение поведения происходит через изменение </a:t>
            </a:r>
            <a:r>
              <a:rPr lang="ru-RU" b="1" dirty="0" smtClean="0">
                <a:solidFill>
                  <a:srgbClr val="C00000"/>
                </a:solidFill>
              </a:rPr>
              <a:t>ОТНОШЕНИЯ</a:t>
            </a:r>
            <a:r>
              <a:rPr lang="ru-RU" b="1" dirty="0" smtClean="0"/>
              <a:t> к этому аспекту жизни</a:t>
            </a:r>
          </a:p>
          <a:p>
            <a:r>
              <a:rPr lang="ru-RU" b="1" dirty="0" smtClean="0"/>
              <a:t>Изменение поведения происходит через формирование новой </a:t>
            </a:r>
            <a:r>
              <a:rPr lang="ru-RU" b="1" dirty="0" smtClean="0">
                <a:solidFill>
                  <a:srgbClr val="C00000"/>
                </a:solidFill>
              </a:rPr>
              <a:t>ПРИВЫЧКИ</a:t>
            </a:r>
            <a:endParaRPr lang="ru-RU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0677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Факторная профилактика неинфекционных болезней – это типичный пример  социального маркетинга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«</a:t>
            </a:r>
            <a:r>
              <a:rPr lang="ru-RU" sz="3600" b="1" dirty="0" smtClean="0">
                <a:solidFill>
                  <a:srgbClr val="C00000"/>
                </a:solidFill>
              </a:rPr>
              <a:t>Понимание</a:t>
            </a:r>
            <a:r>
              <a:rPr lang="ru-RU" sz="3600" b="1" dirty="0" smtClean="0"/>
              <a:t> </a:t>
            </a:r>
            <a:r>
              <a:rPr lang="ru-RU" sz="3600" b="1" dirty="0"/>
              <a:t>людей и такое с ними </a:t>
            </a:r>
            <a:r>
              <a:rPr lang="ru-RU" sz="3600" b="1" dirty="0">
                <a:solidFill>
                  <a:srgbClr val="C00000"/>
                </a:solidFill>
              </a:rPr>
              <a:t>общение</a:t>
            </a:r>
            <a:r>
              <a:rPr lang="ru-RU" sz="3600" b="1" dirty="0"/>
              <a:t>, которое ведет к </a:t>
            </a:r>
            <a:r>
              <a:rPr lang="ru-RU" sz="3600" b="1" dirty="0">
                <a:solidFill>
                  <a:srgbClr val="C00000"/>
                </a:solidFill>
              </a:rPr>
              <a:t>усвоению</a:t>
            </a:r>
            <a:r>
              <a:rPr lang="ru-RU" sz="3600" b="1" dirty="0"/>
              <a:t> ими новых взглядов. </a:t>
            </a:r>
            <a:r>
              <a:rPr lang="ru-RU" sz="3600" b="1" dirty="0">
                <a:solidFill>
                  <a:srgbClr val="C00000"/>
                </a:solidFill>
              </a:rPr>
              <a:t>Изменение их позиции </a:t>
            </a:r>
            <a:r>
              <a:rPr lang="ru-RU" sz="3600" b="1" dirty="0"/>
              <a:t>заставляет изменять </a:t>
            </a:r>
            <a:r>
              <a:rPr lang="ru-RU" sz="3600" b="1" dirty="0">
                <a:solidFill>
                  <a:srgbClr val="C00000"/>
                </a:solidFill>
              </a:rPr>
              <a:t>собственное поведение</a:t>
            </a:r>
            <a:r>
              <a:rPr lang="ru-RU" sz="3600" b="1" dirty="0"/>
              <a:t>, что оказывает влияние на решение той социальной проблемы, в которую вовлечена </a:t>
            </a:r>
            <a:r>
              <a:rPr lang="ru-RU" sz="3600" b="1" dirty="0" smtClean="0"/>
              <a:t>компания».</a:t>
            </a:r>
          </a:p>
          <a:p>
            <a:pPr marL="0" indent="0">
              <a:buNone/>
            </a:pPr>
            <a:r>
              <a:rPr lang="ru-RU" sz="3600" b="1" dirty="0" smtClean="0"/>
              <a:t>	</a:t>
            </a:r>
            <a:r>
              <a:rPr lang="ru-RU" sz="3600" b="1" i="1" dirty="0" err="1" smtClean="0"/>
              <a:t>Котлер</a:t>
            </a:r>
            <a:r>
              <a:rPr lang="ru-RU" sz="3600" b="1" i="1" dirty="0" smtClean="0"/>
              <a:t> Ф.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24634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Вспомните: как работает реклама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u="sng" dirty="0" smtClean="0">
                <a:solidFill>
                  <a:srgbClr val="FF0000"/>
                </a:solidFill>
              </a:rPr>
              <a:t>Рекламные послания:</a:t>
            </a:r>
            <a:endParaRPr lang="ru-RU" u="sng" dirty="0" smtClean="0">
              <a:solidFill>
                <a:srgbClr val="FF0000"/>
              </a:solidFill>
            </a:endParaRPr>
          </a:p>
          <a:p>
            <a:r>
              <a:rPr lang="ru-RU" sz="3600" dirty="0" smtClean="0"/>
              <a:t>Понятные, простые</a:t>
            </a:r>
            <a:endParaRPr lang="ru-RU" sz="3600" dirty="0" smtClean="0"/>
          </a:p>
          <a:p>
            <a:pPr marL="0" indent="0">
              <a:buNone/>
            </a:pPr>
            <a:r>
              <a:rPr lang="ru-RU" sz="3600" dirty="0"/>
              <a:t> </a:t>
            </a:r>
            <a:r>
              <a:rPr lang="ru-RU" sz="3600" dirty="0" smtClean="0"/>
              <a:t> и  </a:t>
            </a:r>
            <a:r>
              <a:rPr lang="ru-RU" sz="3600" dirty="0" smtClean="0"/>
              <a:t>краткие</a:t>
            </a:r>
            <a:endParaRPr lang="ru-RU" sz="3600" dirty="0" smtClean="0"/>
          </a:p>
          <a:p>
            <a:r>
              <a:rPr lang="ru-RU" sz="3600" dirty="0" smtClean="0"/>
              <a:t>Повторяющиеся</a:t>
            </a:r>
            <a:endParaRPr lang="ru-RU" sz="3600" dirty="0" smtClean="0"/>
          </a:p>
          <a:p>
            <a:r>
              <a:rPr lang="ru-RU" sz="3600" dirty="0" smtClean="0"/>
              <a:t>Яркие</a:t>
            </a:r>
            <a:endParaRPr lang="ru-RU" sz="3600" dirty="0" smtClean="0"/>
          </a:p>
          <a:p>
            <a:r>
              <a:rPr lang="ru-RU" sz="3600" dirty="0" smtClean="0"/>
              <a:t>Неожиданные</a:t>
            </a:r>
            <a:endParaRPr lang="ru-RU" sz="3600" dirty="0" smtClean="0"/>
          </a:p>
          <a:p>
            <a:r>
              <a:rPr lang="ru-RU" sz="3600" dirty="0" smtClean="0"/>
              <a:t>Запоминающиеся</a:t>
            </a:r>
            <a:endParaRPr lang="ru-RU" sz="3600" dirty="0"/>
          </a:p>
        </p:txBody>
      </p:sp>
      <p:pic>
        <p:nvPicPr>
          <p:cNvPr id="4098" name="Picture 2" descr="Картинки по запросу интересная реклама картинки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3822" y="1931547"/>
            <a:ext cx="4762500" cy="1685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Картинки по запросу интересная реклама картинки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3466" y="4163131"/>
            <a:ext cx="1727201" cy="13660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Картинки по запросу интересная реклама картинки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6711" y="3752409"/>
            <a:ext cx="2079625" cy="15151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74296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«</a:t>
            </a:r>
            <a:r>
              <a:rPr lang="ru-RU" b="1" dirty="0" smtClean="0">
                <a:solidFill>
                  <a:srgbClr val="C00000"/>
                </a:solidFill>
              </a:rPr>
              <a:t>Хочешь </a:t>
            </a:r>
            <a:r>
              <a:rPr lang="ru-RU" b="1" dirty="0" smtClean="0">
                <a:solidFill>
                  <a:srgbClr val="FF0000"/>
                </a:solidFill>
              </a:rPr>
              <a:t>убить комара- думай как комар!»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ru-RU" sz="4000" b="1" dirty="0"/>
              <a:t>Единство </a:t>
            </a:r>
            <a:r>
              <a:rPr lang="ru-RU" sz="4000" b="1" dirty="0">
                <a:solidFill>
                  <a:srgbClr val="C00000"/>
                </a:solidFill>
              </a:rPr>
              <a:t>формы</a:t>
            </a:r>
            <a:r>
              <a:rPr lang="ru-RU" sz="4000" b="1" dirty="0"/>
              <a:t> </a:t>
            </a:r>
            <a:r>
              <a:rPr lang="ru-RU" sz="4000" b="1" dirty="0" smtClean="0"/>
              <a:t>                                         и </a:t>
            </a:r>
            <a:r>
              <a:rPr lang="ru-RU" sz="4000" b="1" dirty="0"/>
              <a:t>содержания</a:t>
            </a:r>
          </a:p>
          <a:p>
            <a:endParaRPr lang="ru-RU" b="1" dirty="0"/>
          </a:p>
          <a:p>
            <a:r>
              <a:rPr lang="ru-RU" b="1" dirty="0"/>
              <a:t>Кто?</a:t>
            </a:r>
          </a:p>
          <a:p>
            <a:r>
              <a:rPr lang="ru-RU" b="1" dirty="0"/>
              <a:t>Где?</a:t>
            </a:r>
          </a:p>
          <a:p>
            <a:r>
              <a:rPr lang="ru-RU" b="1" dirty="0"/>
              <a:t>Когда?</a:t>
            </a:r>
          </a:p>
          <a:p>
            <a:r>
              <a:rPr lang="ru-RU" b="1" dirty="0"/>
              <a:t>Как?</a:t>
            </a:r>
          </a:p>
          <a:p>
            <a:r>
              <a:rPr lang="ru-RU" b="1" dirty="0" smtClean="0"/>
              <a:t>Что?</a:t>
            </a:r>
          </a:p>
          <a:p>
            <a:endParaRPr lang="ru-RU" b="1" dirty="0"/>
          </a:p>
          <a:p>
            <a:endParaRPr lang="ru-RU" b="1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rgbClr val="C00000"/>
                </a:solidFill>
              </a:rPr>
              <a:t>Кто</a:t>
            </a:r>
            <a:r>
              <a:rPr lang="ru-RU" b="1" dirty="0" smtClean="0"/>
              <a:t>: медсестра, которая хорошо выполняет инъекции, главный врач, который помог получить квоту на лечение супруги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C00000"/>
                </a:solidFill>
              </a:rPr>
              <a:t>Когда</a:t>
            </a:r>
            <a:r>
              <a:rPr lang="ru-RU" b="1" dirty="0" smtClean="0"/>
              <a:t>: когда ничего не болит, светит солнце, приближается день рождения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C00000"/>
                </a:solidFill>
              </a:rPr>
              <a:t>Где</a:t>
            </a:r>
            <a:r>
              <a:rPr lang="ru-RU" b="1" dirty="0" smtClean="0"/>
              <a:t>: </a:t>
            </a:r>
            <a:r>
              <a:rPr lang="ru-RU" b="1" dirty="0" smtClean="0">
                <a:solidFill>
                  <a:srgbClr val="C00000"/>
                </a:solidFill>
              </a:rPr>
              <a:t>совсем необязательно в кабинете медицинской профилактики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C00000"/>
                </a:solidFill>
              </a:rPr>
              <a:t>Как?</a:t>
            </a:r>
            <a:endParaRPr lang="ru-RU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41147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320676"/>
            <a:ext cx="7239000" cy="1236663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ru-RU" sz="3600" b="1" dirty="0">
                <a:solidFill>
                  <a:srgbClr val="FF0000"/>
                </a:solidFill>
              </a:rPr>
              <a:t>Модель изменения поведения </a:t>
            </a:r>
            <a:r>
              <a:rPr lang="ru-RU" sz="3600" b="1" dirty="0" smtClean="0">
                <a:solidFill>
                  <a:srgbClr val="FF0000"/>
                </a:solidFill>
              </a:rPr>
              <a:t/>
            </a:r>
            <a:br>
              <a:rPr lang="ru-RU" sz="3600" b="1" dirty="0" smtClean="0">
                <a:solidFill>
                  <a:srgbClr val="FF0000"/>
                </a:solidFill>
              </a:rPr>
            </a:br>
            <a:r>
              <a:rPr lang="ru-RU" sz="3600" b="1" dirty="0" smtClean="0">
                <a:solidFill>
                  <a:srgbClr val="FF0000"/>
                </a:solidFill>
              </a:rPr>
              <a:t>(</a:t>
            </a:r>
            <a:r>
              <a:rPr lang="ru-RU" sz="3600" b="1" dirty="0">
                <a:solidFill>
                  <a:srgbClr val="FF0000"/>
                </a:solidFill>
              </a:rPr>
              <a:t>мотивации и формирования новых привычек</a:t>
            </a:r>
            <a:r>
              <a:rPr lang="ru-RU" sz="3600" b="1" dirty="0" smtClean="0">
                <a:solidFill>
                  <a:srgbClr val="FF0000"/>
                </a:solidFill>
              </a:rPr>
              <a:t>), </a:t>
            </a:r>
            <a:r>
              <a:rPr lang="en-US" sz="2800" b="1" dirty="0" err="1" smtClean="0">
                <a:solidFill>
                  <a:srgbClr val="FF0000"/>
                </a:solidFill>
              </a:rPr>
              <a:t>Prochaska</a:t>
            </a:r>
            <a:r>
              <a:rPr lang="en-US" sz="2800" b="1" dirty="0" smtClean="0">
                <a:solidFill>
                  <a:srgbClr val="FF0000"/>
                </a:solidFill>
              </a:rPr>
              <a:t>, 1973</a:t>
            </a:r>
            <a:endParaRPr lang="ru-RU" sz="28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/>
          </p:nvPr>
        </p:nvGraphicFramePr>
        <p:xfrm>
          <a:off x="1981200" y="1600201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4729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Stages of Change Model by </a:t>
            </a:r>
            <a:r>
              <a:rPr lang="en-US" b="1" dirty="0" err="1">
                <a:solidFill>
                  <a:srgbClr val="FF0000"/>
                </a:solidFill>
              </a:rPr>
              <a:t>Prochaska</a:t>
            </a:r>
            <a:r>
              <a:rPr lang="en-US" b="1" dirty="0">
                <a:solidFill>
                  <a:srgbClr val="FF0000"/>
                </a:solidFill>
              </a:rPr>
              <a:t> &amp; </a:t>
            </a:r>
            <a:r>
              <a:rPr lang="en-US" b="1" dirty="0" err="1">
                <a:solidFill>
                  <a:srgbClr val="FF0000"/>
                </a:solidFill>
              </a:rPr>
              <a:t>DiClemente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1026" name="Picture 2" descr="Stages of Change Model by Prochaska &amp; DiClement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8738" y="1859492"/>
            <a:ext cx="7174080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40060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Непонимание проблемы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ru-RU" b="1" dirty="0" smtClean="0">
                <a:solidFill>
                  <a:srgbClr val="C00000"/>
                </a:solidFill>
              </a:rPr>
              <a:t>факторной профилактики как важной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Отсутствие отношения к здоровью как к приоритету (уровень образования, социально-экономические факторы)</a:t>
            </a:r>
          </a:p>
          <a:p>
            <a:r>
              <a:rPr lang="ru-RU" b="1" dirty="0" smtClean="0"/>
              <a:t>Возложение всей ответственности на систему здравоохранения</a:t>
            </a:r>
          </a:p>
          <a:p>
            <a:r>
              <a:rPr lang="ru-RU" b="1" dirty="0" smtClean="0"/>
              <a:t>Излишнее «доверие» высоким технологиям</a:t>
            </a:r>
          </a:p>
          <a:p>
            <a:r>
              <a:rPr lang="ru-RU" b="1" dirty="0" smtClean="0"/>
              <a:t>Злоупотребление  искажение термина «здоровый образ жизни»</a:t>
            </a:r>
          </a:p>
          <a:p>
            <a:endParaRPr lang="ru-RU" b="1" dirty="0"/>
          </a:p>
          <a:p>
            <a:r>
              <a:rPr lang="ru-RU" b="1" dirty="0" smtClean="0"/>
              <a:t>Недооценка самими медиками важности контроля факторов риска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5170297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896</Words>
  <Application>Microsoft Office PowerPoint</Application>
  <PresentationFormat>Широкоэкранный</PresentationFormat>
  <Paragraphs>139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5" baseType="lpstr">
      <vt:lpstr>Arial</vt:lpstr>
      <vt:lpstr>Calibri</vt:lpstr>
      <vt:lpstr>Calibri Light</vt:lpstr>
      <vt:lpstr>Тема Office</vt:lpstr>
      <vt:lpstr>Как  давать рекомендации по факторной профилактике НИЗ чтобы они эффективно работали… или немного о психологии «профилактического консультирования». </vt:lpstr>
      <vt:lpstr>….. самое сложное</vt:lpstr>
      <vt:lpstr>Акцент на психологических подходах                                  к профилактике неинфекционных заболеваний </vt:lpstr>
      <vt:lpstr>Факторная профилактика неинфекционных болезней – это типичный пример  социального маркетинга</vt:lpstr>
      <vt:lpstr>Вспомните: как работает реклама</vt:lpstr>
      <vt:lpstr>«Хочешь убить комара- думай как комар!»</vt:lpstr>
      <vt:lpstr>Модель изменения поведения  (мотивации и формирования новых привычек), Prochaska, 1973</vt:lpstr>
      <vt:lpstr>Stages of Change Model by Prochaska &amp; DiClemente</vt:lpstr>
      <vt:lpstr>Непонимание проблемы факторной профилактики как важной</vt:lpstr>
      <vt:lpstr>Решение </vt:lpstr>
      <vt:lpstr>Стадия принятия решения</vt:lpstr>
      <vt:lpstr>Следующая стадия: «начало действий»</vt:lpstr>
      <vt:lpstr>Срыв действий</vt:lpstr>
      <vt:lpstr>Продолжение действий</vt:lpstr>
      <vt:lpstr>Презентация PowerPoint</vt:lpstr>
      <vt:lpstr>Стадия возобновления или продолжения действий, формирования новой здоровой привычки</vt:lpstr>
      <vt:lpstr>Презентация PowerPoint</vt:lpstr>
      <vt:lpstr>Если коротко обобщить</vt:lpstr>
      <vt:lpstr>Письменные материалы («листовки»)</vt:lpstr>
      <vt:lpstr>Важно объяснить пациенту значение самоконтроля</vt:lpstr>
      <vt:lpstr>Давать рекомендации по факторной профилактике НИЗ – это тоже привычка у медработника 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  давать рекомендации по факторной профилактике НИЗ чтобы они эффективно работали или немного о психологии «профилактического консультирования».</dc:title>
  <dc:creator>Лена</dc:creator>
  <cp:lastModifiedBy>Лена</cp:lastModifiedBy>
  <cp:revision>7</cp:revision>
  <dcterms:created xsi:type="dcterms:W3CDTF">2017-03-14T15:39:38Z</dcterms:created>
  <dcterms:modified xsi:type="dcterms:W3CDTF">2017-03-14T16:13:45Z</dcterms:modified>
</cp:coreProperties>
</file>