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0" r:id="rId2"/>
    <p:sldMasterId id="2147483764" r:id="rId3"/>
  </p:sldMasterIdLst>
  <p:notesMasterIdLst>
    <p:notesMasterId r:id="rId29"/>
  </p:notesMasterIdLst>
  <p:sldIdLst>
    <p:sldId id="262" r:id="rId4"/>
    <p:sldId id="313" r:id="rId5"/>
    <p:sldId id="297" r:id="rId6"/>
    <p:sldId id="298" r:id="rId7"/>
    <p:sldId id="295" r:id="rId8"/>
    <p:sldId id="299" r:id="rId9"/>
    <p:sldId id="296" r:id="rId10"/>
    <p:sldId id="292" r:id="rId11"/>
    <p:sldId id="307" r:id="rId12"/>
    <p:sldId id="310" r:id="rId13"/>
    <p:sldId id="308" r:id="rId14"/>
    <p:sldId id="309" r:id="rId15"/>
    <p:sldId id="311" r:id="rId16"/>
    <p:sldId id="312" r:id="rId17"/>
    <p:sldId id="300" r:id="rId18"/>
    <p:sldId id="315" r:id="rId19"/>
    <p:sldId id="321" r:id="rId20"/>
    <p:sldId id="316" r:id="rId21"/>
    <p:sldId id="317" r:id="rId22"/>
    <p:sldId id="314" r:id="rId23"/>
    <p:sldId id="318" r:id="rId24"/>
    <p:sldId id="320" r:id="rId25"/>
    <p:sldId id="293" r:id="rId26"/>
    <p:sldId id="294" r:id="rId27"/>
    <p:sldId id="29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336600"/>
    <a:srgbClr val="003300"/>
    <a:srgbClr val="4D4D4D"/>
    <a:srgbClr val="0099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>
        <p:scale>
          <a:sx n="63" d="100"/>
          <a:sy n="63" d="100"/>
        </p:scale>
        <p:origin x="-12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6B5D4-4BB5-4AA1-B213-8AAC8188F013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E6DE2-FFF2-43BE-A84C-2184A3FD3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95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7C5D3-C676-7847-A3F1-8CA59ACA54B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22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16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28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21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50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26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81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57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19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9A9FFC8-458D-5A4A-BDCD-417DF838D10D}" type="slidenum">
              <a:rPr lang="ru-RU" sz="1200">
                <a:solidFill>
                  <a:srgbClr val="000000"/>
                </a:solidFill>
                <a:latin typeface="Calibri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7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9A9FFC8-458D-5A4A-BDCD-417DF838D10D}" type="slidenum">
              <a:rPr lang="ru-RU" sz="1200">
                <a:solidFill>
                  <a:srgbClr val="000000"/>
                </a:solidFill>
                <a:latin typeface="Calibri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0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25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26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51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03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3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51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450" y="747713"/>
            <a:ext cx="6634163" cy="3732212"/>
          </a:xfrm>
          <a:ln/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184" tIns="45592" rIns="91184" bIns="45592"/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charset="0"/>
            </a:endParaRPr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07594" y="9454606"/>
            <a:ext cx="2914104" cy="4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 anchor="b"/>
          <a:lstStyle>
            <a:lvl1pPr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1363" indent="-28575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39825" indent="-228600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595438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1050" indent="-227013" defTabSz="911225"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082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654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26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79850" indent="-227013" defTabSz="9112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9FFC8-458D-5A4A-BDCD-417DF838D10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0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7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0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45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6AB9-6FB3-F249-B054-8FA97404D80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3BB7-AD70-1547-815E-0884B6692F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9526"/>
            <a:ext cx="2992040" cy="91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01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2D85C-7A23-5041-8201-B5B3343A5930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26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168F0-D8C7-D848-983C-6026257763F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81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FB53E-415F-2648-A9A3-81D23E982FC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12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071C5-6C3F-804B-ABE2-D179356FD4A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38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B3F02-7840-AA4F-90BA-9811F7CACCD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85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5BBD2-D71A-3845-B321-08375BCB8C4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46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1F11E5-568B-514F-95F8-FE3BD2DEDEE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7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66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262F0D-F72C-B74C-A503-EBDDA808851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82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A1966-4FC3-9C4C-A529-B8596985542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26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90307-AB62-234D-83BA-BA0516E615B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33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C3FFC-0ED1-FA41-8D8A-9E3F1D28FE12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9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26E05-4124-264D-9678-CB9988A20A1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53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7F82C0-D74C-1C4D-B191-24E7D7DE87D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40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224FA-735F-224E-AE57-3DD7C1C3F0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368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5E1F4-729A-854C-BD28-8A770DA28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513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B3380-0AA7-5044-B033-40061E53C2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447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B3F09-AEAC-394F-B649-146FDF46F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71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29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615B5-C282-E848-8E36-5F8BEE672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89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4F9CB-2101-7140-A1C4-7B628998E7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04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D26C3-2705-CA40-8E83-3FD24E7C11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783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975EE-C13E-8A45-B2EA-93A1FC307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1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8A39C-D5CF-154A-99E5-D511D6E99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316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FD0A4-1801-6C44-8104-8CA2C1006B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879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32AC7-8F13-4146-B764-1B09CC256B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35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5F190-AA20-7047-9FB0-1901641F8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904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BCB23-0F75-4440-A75B-50CAE2EDD4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80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78F3B-D702-F743-8452-CA40581914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5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74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F1122-039A-6F48-AAD1-4C528B347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698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CE0F6-2682-2D43-A916-1B1FC6718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715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07610-DF30-5148-9AF5-E8B09F6CE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146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22C69-DED1-9A4A-BCD0-4CA14286C9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2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6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4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2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8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3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9CE44-380C-45F8-A17A-1DA0678F3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28A68-FE44-4D2B-B54B-E2D27C14D8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Times New Roman" panose="02020603050405020304" pitchFamily="18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Times New Roman" panose="02020603050405020304" pitchFamily="18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F4FF9B-7AD2-0942-A95C-DBC219B0B15E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897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Щелчок правит 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AA483107-EFD3-D149-A913-222480F8A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75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26120" y="902525"/>
            <a:ext cx="10021966" cy="25437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ПРИЗНАКИ ИНСУЛЬТА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ФАКТОРЫ РИСКА ЕГО РАЗВИТИЯ</a:t>
            </a:r>
          </a:p>
          <a:p>
            <a:pPr marL="0" indent="0" algn="ctr">
              <a:buNone/>
            </a:pPr>
            <a:endParaRPr lang="ru-RU" sz="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7" y="3559463"/>
            <a:ext cx="5320937" cy="299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71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ПРИЗНАКИ ИНСУЛЬТА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16" y="1360397"/>
            <a:ext cx="3748673" cy="53025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2259" y="1360397"/>
            <a:ext cx="4677083" cy="51771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66422" y="1489545"/>
            <a:ext cx="3093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Попросите человека поднять две руки одновременно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981382" y="2386543"/>
            <a:ext cx="2958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может держать руки на одном</a:t>
            </a:r>
            <a:r>
              <a:rPr kumimoji="0" lang="ru-RU" sz="1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уровне, качается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9092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ПРИЗНАКИ ИНСУЛЬТА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7" y="1285712"/>
            <a:ext cx="3748673" cy="53025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5151" y="1285711"/>
            <a:ext cx="4778428" cy="53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7770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ПРИЗНАКИ ИНСУЛЬТА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10" y="1323649"/>
            <a:ext cx="3748673" cy="53025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1323649"/>
            <a:ext cx="4337861" cy="521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582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ПРИЗНАКИ ИНСУЛЬТА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59" y="1271397"/>
            <a:ext cx="3748673" cy="53025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4558" y="1271397"/>
            <a:ext cx="4419498" cy="52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503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5954" y="546170"/>
            <a:ext cx="10330951" cy="1643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331" y="2662184"/>
            <a:ext cx="11848317" cy="673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9040" y="5903414"/>
            <a:ext cx="11839608" cy="717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17E4336-55DA-4F5B-9F59-00B82D833441}"/>
              </a:ext>
            </a:extLst>
          </p:cNvPr>
          <p:cNvSpPr txBox="1"/>
          <p:nvPr/>
        </p:nvSpPr>
        <p:spPr>
          <a:xfrm>
            <a:off x="2908030" y="4019234"/>
            <a:ext cx="6492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  <a:latin typeface="Arial Black" panose="020B0A04020102020204" pitchFamily="34" charset="0"/>
              </a:rPr>
              <a:t>03 или 112</a:t>
            </a:r>
          </a:p>
        </p:txBody>
      </p:sp>
    </p:spTree>
    <p:extLst>
      <p:ext uri="{BB962C8B-B14F-4D97-AF65-F5344CB8AC3E}">
        <p14:creationId xmlns:p14="http://schemas.microsoft.com/office/powerpoint/2010/main" val="206921303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75062" y="461547"/>
            <a:ext cx="103632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ПРИЕЗДА СКОРОЙ ПОМОЩИ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4309" y="2090240"/>
            <a:ext cx="4685214" cy="384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Запомните время, когда человеку стало плохо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Уложите человека, поднимите ему голову, обеспечьте покой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28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28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66" y="1920240"/>
            <a:ext cx="4714603" cy="3143069"/>
          </a:xfrm>
        </p:spPr>
      </p:pic>
      <p:sp>
        <p:nvSpPr>
          <p:cNvPr id="7" name="Прямоугольник 6"/>
          <p:cNvSpPr/>
          <p:nvPr/>
        </p:nvSpPr>
        <p:spPr>
          <a:xfrm>
            <a:off x="900083" y="5743699"/>
            <a:ext cx="9051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приезду скорой помощи обязательно сообщите врачам время появления первых признаков болезни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869" y="4728753"/>
            <a:ext cx="1268549" cy="19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0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РИСКА РАЗВИТИЯ ИНСУЛЬТА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1318192"/>
            <a:ext cx="3866816" cy="5469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8156" y="1318191"/>
            <a:ext cx="5259218" cy="512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2826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РИСКА РАЗВИТИЯ ИНСУЛЬТА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1318192"/>
            <a:ext cx="3866816" cy="5469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5996" y="1393371"/>
            <a:ext cx="4400366" cy="513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4171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РИСКА РАЗВИТИЯ ИНСУЛЬТА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1318192"/>
            <a:ext cx="3866816" cy="5469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247992" y="1266966"/>
            <a:ext cx="427672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5870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РИСКА РАЗВИТИЯ ИНСУЛЬТА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1318192"/>
            <a:ext cx="3866816" cy="5469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8074" y="2284095"/>
            <a:ext cx="6162675" cy="313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788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426781" y="476437"/>
            <a:ext cx="4714043" cy="1143000"/>
          </a:xfrm>
        </p:spPr>
        <p:txBody>
          <a:bodyPr/>
          <a:lstStyle/>
          <a:p>
            <a:pPr algn="l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Головной мозг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71" y="2345206"/>
            <a:ext cx="4181137" cy="2508682"/>
          </a:xfrm>
        </p:spPr>
      </p:pic>
      <p:sp>
        <p:nvSpPr>
          <p:cNvPr id="3" name="Прямоугольник 2"/>
          <p:cNvSpPr/>
          <p:nvPr/>
        </p:nvSpPr>
        <p:spPr>
          <a:xfrm>
            <a:off x="958792" y="1805964"/>
            <a:ext cx="56335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Принимает участие в обработке информации, поступающей от всей совокупности рецепторов, управляет движениями человеческого тела, а также осуществляет высшую функцию человеческого организма – мышление.</a:t>
            </a:r>
          </a:p>
          <a:p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Каждый отдел головного мозга отвечает за выполнение определённых функций различных органов и систем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138940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РИСКА РАЗВИТИЯ ИНСУЛЬТА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1318192"/>
            <a:ext cx="3866816" cy="5469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6331" y="2159725"/>
            <a:ext cx="6625611" cy="342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6202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РИСКА РАЗВИТИЯ ИНСУЛЬТА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1318192"/>
            <a:ext cx="3866816" cy="5469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4412" y="1387861"/>
            <a:ext cx="4967069" cy="49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4477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 РИСКА РАЗВИТИЯ ИНСУЛЬТА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1318192"/>
            <a:ext cx="3866816" cy="5469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255126">
            <a:off x="6252484" y="1774503"/>
            <a:ext cx="4083952" cy="443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4541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noProof="0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ФАКТОРЫ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РИСКА РАЗВИТИЯ ИНСУЛЬТА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1318192"/>
            <a:ext cx="3866816" cy="5469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36336" y="1318193"/>
            <a:ext cx="5815583" cy="50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703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6982" y="513321"/>
            <a:ext cx="11146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ПРОФИЛАКТИКА ИНСУЛЬТА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5320937" y="1593669"/>
            <a:ext cx="2063932" cy="1254034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5843451" y="1985554"/>
            <a:ext cx="1715589" cy="992777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18556" y="909435"/>
            <a:ext cx="708007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Стремитесь к сбалансированному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питанию с преобладанием овощей, фруктов, цельного зерна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Уменьшайте количество соли и жира в пище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Избегайте быстроусвояемых углеводов 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(кондитерских изделий и сладких газированных напитков)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Питайтесь регулярно и разнообразно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Нагружайте свой организм физически – больше двигайтесь 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(более 60 минут в день). Если Вам не нравятся прогулки, выберите другие виды физической активности: велосипед, плавание, танцы и прочее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курите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Помните, что курение убивает не только самого курильщика, но и окружающих его людей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употребляйте алкоголь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Контролируйте артериальное давление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Высокое артериальное давление – ведущая причина инсульта. Давление выше 140/90 – повод обратиться к врачу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Проверяйте уровень холестерина в крови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Если он повышен, необходимо обратится к врачу, который подберет диету и физические упражнения или специальную лекарственную терапию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Спите 7-8 часов в сутки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Контролировать уровень глюкозы крови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Регулярно проходить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профилактические медицинские осмотры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7886" y="966653"/>
            <a:ext cx="2753146" cy="24844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1" y="2909145"/>
            <a:ext cx="916299" cy="9162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78" y="3119567"/>
            <a:ext cx="787985" cy="7992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" y="3918856"/>
            <a:ext cx="3667398" cy="27505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392" y="3119566"/>
            <a:ext cx="1260845" cy="126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4397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00" b="1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УДАР видеоролик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6050" y="466392"/>
            <a:ext cx="9671357" cy="544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560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14400" y="1816963"/>
            <a:ext cx="10363200" cy="1143000"/>
          </a:xfrm>
        </p:spPr>
        <p:txBody>
          <a:bodyPr/>
          <a:lstStyle/>
          <a:p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Питание мозгу доставляется по сосудам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92" y="2784569"/>
            <a:ext cx="5557076" cy="3596817"/>
          </a:xfrm>
          <a:prstGeom prst="rect">
            <a:avLst/>
          </a:prstGeom>
        </p:spPr>
      </p:pic>
      <p:sp>
        <p:nvSpPr>
          <p:cNvPr id="7" name="Название 1"/>
          <p:cNvSpPr txBox="1">
            <a:spLocks/>
          </p:cNvSpPr>
          <p:nvPr/>
        </p:nvSpPr>
        <p:spPr bwMode="auto">
          <a:xfrm>
            <a:off x="372862" y="615764"/>
            <a:ext cx="11514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Arial" charset="0"/>
                <a:cs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28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Головной мозг нуждается в питании.</a:t>
            </a:r>
          </a:p>
          <a:p>
            <a:r>
              <a:rPr lang="ru-RU" sz="28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Даже в покое он потребляет 15% крови и 20-25% кислорода, поступающего в организм при дыхании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13368" y="5714530"/>
            <a:ext cx="1722268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Нормальная артерия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35636" y="5714530"/>
            <a:ext cx="1722268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Атеросклероз артерии</a:t>
            </a:r>
          </a:p>
        </p:txBody>
      </p:sp>
    </p:spTree>
    <p:extLst>
      <p:ext uri="{BB962C8B-B14F-4D97-AF65-F5344CB8AC3E}">
        <p14:creationId xmlns:p14="http://schemas.microsoft.com/office/powerpoint/2010/main" val="3336040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75534" y="783694"/>
            <a:ext cx="9103311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Нарушение доставки питания по сосудам в мозг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03" y="2500283"/>
            <a:ext cx="2248525" cy="3429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19749" y="3100250"/>
            <a:ext cx="5486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Клетки участка мозга, который лишается питания – поступления кислорода - погибают</a:t>
            </a:r>
          </a:p>
        </p:txBody>
      </p:sp>
    </p:spTree>
    <p:extLst>
      <p:ext uri="{BB962C8B-B14F-4D97-AF65-F5344CB8AC3E}">
        <p14:creationId xmlns:p14="http://schemas.microsoft.com/office/powerpoint/2010/main" val="309692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5361" y="591023"/>
            <a:ext cx="4685210" cy="570527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Инсульт </a:t>
            </a:r>
            <a:r>
              <a:rPr lang="ru-RU" sz="3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ru-RU" sz="3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острое нарушение кровообращения, приводящее к повреждению ткани головного мозга вследствие закупорки мозгового сосуда или его разрыва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1" y="1538660"/>
            <a:ext cx="6191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4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инсульте может нарушиться</a:t>
            </a:r>
            <a: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01487" y="1752600"/>
            <a:ext cx="4518450" cy="435104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Память</a:t>
            </a:r>
          </a:p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Мышление</a:t>
            </a:r>
          </a:p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Движение</a:t>
            </a:r>
          </a:p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Чувствительность</a:t>
            </a:r>
          </a:p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Речь</a:t>
            </a:r>
          </a:p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других органов</a:t>
            </a:r>
          </a:p>
        </p:txBody>
      </p:sp>
      <p:pic>
        <p:nvPicPr>
          <p:cNvPr id="5" name="Диаграмма 4"/>
          <p:cNvPicPr>
            <a:picLocks noGrp="1" noChangeAspect="1"/>
          </p:cNvPicPr>
          <p:nvPr>
            <p:ph type="ch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69" y="2014966"/>
            <a:ext cx="5286242" cy="3523686"/>
          </a:xfrm>
        </p:spPr>
      </p:pic>
    </p:spTree>
    <p:extLst>
      <p:ext uri="{BB962C8B-B14F-4D97-AF65-F5344CB8AC3E}">
        <p14:creationId xmlns:p14="http://schemas.microsoft.com/office/powerpoint/2010/main" val="2562809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Мозговой инсульт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32709" y="1981200"/>
            <a:ext cx="9100457" cy="41148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15 000 000 человек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ежегодно переносят инсульт в мире</a:t>
            </a:r>
          </a:p>
          <a:p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России регистрируются  более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450 000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инсультов ежегодно</a:t>
            </a:r>
          </a:p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выживших становятся инвалидами</a:t>
            </a:r>
          </a:p>
          <a:p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Новый случай 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каждые 30 секунд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6005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00" b="1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endParaRPr lang="ru-RU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66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ПРИЗНАКИ ИНСУЛЬТА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78" y="1224515"/>
            <a:ext cx="3748673" cy="53025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135" y="1224515"/>
            <a:ext cx="4391484" cy="52855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83693" y="2904700"/>
            <a:ext cx="2736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Попросите человека улыбнуться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98796" y="2882931"/>
            <a:ext cx="2646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Улыбка искривлена или неровная</a:t>
            </a:r>
          </a:p>
        </p:txBody>
      </p:sp>
    </p:spTree>
    <p:extLst>
      <p:ext uri="{BB962C8B-B14F-4D97-AF65-F5344CB8AC3E}">
        <p14:creationId xmlns:p14="http://schemas.microsoft.com/office/powerpoint/2010/main" val="258669473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524007" y="-258"/>
            <a:ext cx="20550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4173" y="582993"/>
            <a:ext cx="78792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ПРИЗНАКИ ИНСУЛЬТА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41" y="1305692"/>
            <a:ext cx="3748673" cy="5302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6588" y="1305692"/>
            <a:ext cx="4988031" cy="48855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70481" y="2573754"/>
            <a:ext cx="3093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Попросите человека сказать простое предложение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назвать свое имя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772370" y="2447495"/>
            <a:ext cx="2958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может говорить,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речь нарушена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7285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0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6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7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6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7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8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9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472</Words>
  <Application>Microsoft Office PowerPoint</Application>
  <PresentationFormat>Произвольный</PresentationFormat>
  <Paragraphs>104</Paragraphs>
  <Slides>25</Slides>
  <Notes>18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1_Тема Office</vt:lpstr>
      <vt:lpstr>Оформление по умолчанию</vt:lpstr>
      <vt:lpstr>1_Оформление по умолчанию</vt:lpstr>
      <vt:lpstr>Презентация PowerPoint</vt:lpstr>
      <vt:lpstr>Головной мозг</vt:lpstr>
      <vt:lpstr>Питание мозгу доставляется по сосудам</vt:lpstr>
      <vt:lpstr>Нарушение доставки питания по сосудам в мозг</vt:lpstr>
      <vt:lpstr>Презентация PowerPoint</vt:lpstr>
      <vt:lpstr>При инсульте может нарушиться:</vt:lpstr>
      <vt:lpstr>Мозговой инсульт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ПРИЕЗДА СКОРОЙ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отчетности об исполнении диспансеризации, действующая в МО</dc:title>
  <dc:creator>709-1</dc:creator>
  <cp:lastModifiedBy>WipNet</cp:lastModifiedBy>
  <cp:revision>230</cp:revision>
  <dcterms:created xsi:type="dcterms:W3CDTF">2017-04-05T08:34:43Z</dcterms:created>
  <dcterms:modified xsi:type="dcterms:W3CDTF">2018-10-15T11:51:44Z</dcterms:modified>
</cp:coreProperties>
</file>