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8"/>
  </p:notesMasterIdLst>
  <p:sldIdLst>
    <p:sldId id="307" r:id="rId2"/>
    <p:sldId id="316" r:id="rId3"/>
    <p:sldId id="258" r:id="rId4"/>
    <p:sldId id="259" r:id="rId5"/>
    <p:sldId id="309" r:id="rId6"/>
    <p:sldId id="261" r:id="rId7"/>
    <p:sldId id="308" r:id="rId8"/>
    <p:sldId id="280" r:id="rId9"/>
    <p:sldId id="264" r:id="rId10"/>
    <p:sldId id="300" r:id="rId11"/>
    <p:sldId id="301" r:id="rId12"/>
    <p:sldId id="313" r:id="rId13"/>
    <p:sldId id="275" r:id="rId14"/>
    <p:sldId id="278" r:id="rId15"/>
    <p:sldId id="295" r:id="rId16"/>
    <p:sldId id="311" r:id="rId17"/>
    <p:sldId id="302" r:id="rId18"/>
    <p:sldId id="304" r:id="rId19"/>
    <p:sldId id="276" r:id="rId20"/>
    <p:sldId id="274" r:id="rId21"/>
    <p:sldId id="297" r:id="rId22"/>
    <p:sldId id="277" r:id="rId23"/>
    <p:sldId id="298" r:id="rId24"/>
    <p:sldId id="281" r:id="rId25"/>
    <p:sldId id="291" r:id="rId26"/>
    <p:sldId id="286" r:id="rId27"/>
    <p:sldId id="288" r:id="rId28"/>
    <p:sldId id="290" r:id="rId29"/>
    <p:sldId id="292" r:id="rId30"/>
    <p:sldId id="299" r:id="rId31"/>
    <p:sldId id="317" r:id="rId32"/>
    <p:sldId id="314" r:id="rId33"/>
    <p:sldId id="315" r:id="rId34"/>
    <p:sldId id="265" r:id="rId35"/>
    <p:sldId id="266" r:id="rId36"/>
    <p:sldId id="267" r:id="rId37"/>
    <p:sldId id="268" r:id="rId38"/>
    <p:sldId id="269" r:id="rId39"/>
    <p:sldId id="262" r:id="rId40"/>
    <p:sldId id="310" r:id="rId41"/>
    <p:sldId id="284" r:id="rId42"/>
    <p:sldId id="285" r:id="rId43"/>
    <p:sldId id="312" r:id="rId44"/>
    <p:sldId id="287" r:id="rId45"/>
    <p:sldId id="306" r:id="rId46"/>
    <p:sldId id="305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90E75-51F4-4093-905C-423D4FF5826B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13D8A-5959-4FFB-B3EC-889A74478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9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ряду технологий отказа от табака (включая административно-запретительные и экономические</a:t>
            </a:r>
            <a:r>
              <a:rPr lang="ru-RU" baseline="0" dirty="0" smtClean="0"/>
              <a:t> меры) технологиям в общественном ЗО в более узком смысле принадлежит особое место. Речь пойдет о технологиях оказания помощи табак зависимым в системе здравоохранения, и чуть больше об общественном </a:t>
            </a:r>
            <a:r>
              <a:rPr lang="ru-RU" baseline="0" dirty="0" err="1" smtClean="0"/>
              <a:t>здоровте</a:t>
            </a:r>
            <a:r>
              <a:rPr lang="ru-RU" baseline="0" dirty="0" smtClean="0"/>
              <a:t> в целом. Считается что они не менее эффективны. А почему – потому что они не вызывают раздражения ни у </a:t>
            </a:r>
            <a:r>
              <a:rPr lang="ru-RU" baseline="0" dirty="0" err="1" smtClean="0"/>
              <a:t>крильщиков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ниу</a:t>
            </a:r>
            <a:r>
              <a:rPr lang="ru-RU" baseline="0" dirty="0" smtClean="0"/>
              <a:t> некурящих.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4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Причины, они связаны. При</a:t>
            </a:r>
            <a:r>
              <a:rPr lang="ru-RU" baseline="0" dirty="0" smtClean="0"/>
              <a:t> чем, психологическая неготовность влияет на остальные. Существует масса исследований о частоте, почему и выделяют мотивированных и немотивированных курильщиков. Надо ждать момент наступления мотивации, но не пассивно. Иначе действия бесполезны и </a:t>
            </a:r>
            <a:r>
              <a:rPr lang="ru-RU" baseline="0" dirty="0" err="1" smtClean="0"/>
              <a:t>всокозатртын</a:t>
            </a:r>
            <a:r>
              <a:rPr lang="ru-RU" baseline="0" dirty="0" smtClean="0"/>
              <a:t> с точки зрения ОЗ.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2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Хорошим способом для повышения мотивации. Не</a:t>
            </a:r>
            <a:r>
              <a:rPr lang="ru-RU" baseline="0" dirty="0" smtClean="0"/>
              <a:t> всегда используем. Смотрим на </a:t>
            </a:r>
            <a:r>
              <a:rPr lang="ru-RU" baseline="0" dirty="0" err="1" smtClean="0"/>
              <a:t>рентгенснимок</a:t>
            </a:r>
            <a:r>
              <a:rPr lang="ru-RU" baseline="0" dirty="0" smtClean="0"/>
              <a:t>- и говорим Надо бросать курить!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95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решение пациента! Без него отказ не получится…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90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</a:t>
            </a:r>
            <a:r>
              <a:rPr lang="ru-RU" baseline="0" dirty="0" smtClean="0"/>
              <a:t> всей серьезностью надо осознавать, что это диагноз, это болезнь. Споры  «курить трудно»- уже изначально настраивает- я выбросил сигарету с балкона и все. Есть доля правды. Но в большинстве случаев… Стандарт….Совместные действия!!!! Обострения- в определенный период, их можно предотвратить и вылечить.  Побочное действие – рекомендация- тем более рекомендация направленная на лишение удовольствия- это внедрение  </a:t>
            </a:r>
            <a:r>
              <a:rPr lang="ru-RU" baseline="0" dirty="0" err="1" smtClean="0"/>
              <a:t>вличное</a:t>
            </a:r>
            <a:r>
              <a:rPr lang="ru-RU" baseline="0" dirty="0" smtClean="0"/>
              <a:t> пространство человека.  Многочисленные исследования  показали важность именно Плана отказа о табака. Начало и конец, последовательность действий, промежуточные моменты и оценку…..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83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Только совместное </a:t>
            </a:r>
            <a:r>
              <a:rPr lang="ru-RU" dirty="0" err="1" smtClean="0"/>
              <a:t>воздейстиве</a:t>
            </a:r>
            <a:r>
              <a:rPr lang="ru-RU" baseline="0" dirty="0" smtClean="0"/>
              <a:t> – это доказательная медицина. Жевать </a:t>
            </a:r>
            <a:r>
              <a:rPr lang="ru-RU" baseline="0" dirty="0" err="1" smtClean="0"/>
              <a:t>никоретте</a:t>
            </a:r>
            <a:r>
              <a:rPr lang="ru-RU" baseline="0" dirty="0" smtClean="0"/>
              <a:t> в компании курящих и рядом с любимой пепельницей увы не получится- таких средств пока человечество не изобрело и табачная индустрия этого </a:t>
            </a:r>
            <a:r>
              <a:rPr lang="ru-RU" baseline="0" dirty="0" err="1" smtClean="0"/>
              <a:t>никгода</a:t>
            </a:r>
            <a:r>
              <a:rPr lang="ru-RU" baseline="0" dirty="0" smtClean="0"/>
              <a:t> не допустит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1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83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Применяется при лечении острых и хронических заболеваний верхних дыхательных путей</a:t>
            </a:r>
          </a:p>
        </p:txBody>
      </p:sp>
    </p:spTree>
    <p:extLst>
      <p:ext uri="{BB962C8B-B14F-4D97-AF65-F5344CB8AC3E}">
        <p14:creationId xmlns:p14="http://schemas.microsoft.com/office/powerpoint/2010/main" val="2266172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должно</a:t>
            </a:r>
            <a:r>
              <a:rPr lang="ru-RU" baseline="0" dirty="0" smtClean="0"/>
              <a:t> вызывать недовольства и иронии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53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</a:t>
            </a:r>
            <a:r>
              <a:rPr lang="ru-RU" baseline="0" dirty="0" smtClean="0"/>
              <a:t> подросток закуривает, </a:t>
            </a:r>
            <a:r>
              <a:rPr lang="ru-RU" dirty="0" smtClean="0"/>
              <a:t> он начинает жить не той</a:t>
            </a:r>
            <a:r>
              <a:rPr lang="ru-RU" baseline="0" dirty="0" smtClean="0"/>
              <a:t> жизнью, на которую имеет право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 категорий, по отношению к каждой существует определенный алгоритм действий в общественном ЗО и системе здравоохранения в частности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5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для начала – выяснить, и отнести к категории. То есть вот с чего надо начать…. Однако около 40% курильщиков отмечали, что врач никогда не задавал им </a:t>
            </a:r>
            <a:r>
              <a:rPr lang="ru-RU" dirty="0" err="1" smtClean="0"/>
              <a:t>этог</a:t>
            </a:r>
            <a:r>
              <a:rPr lang="ru-RU" dirty="0" smtClean="0"/>
              <a:t> вопроса. Итак. Похвалить! Зачем? Привлечь</a:t>
            </a:r>
            <a:r>
              <a:rPr lang="ru-RU" baseline="0" dirty="0" smtClean="0"/>
              <a:t> внимание, в первую очередь, рассчитываем на то что он/она передаст эту похвалу. Особенно важно для молодежи. 2- 3% Похвалить и поддержать, потому что есть вероятность срыва- таких после первой попытки около 60%. Как? 3- важный момент мотивация. Ждать, не тратить время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0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 очевидно</a:t>
            </a:r>
            <a:r>
              <a:rPr lang="ru-RU" baseline="0" dirty="0" smtClean="0"/>
              <a:t> – недооценка курения как фактора риска. Я буду часто повторять слово приверженность- пока медиков. С чего она начинается? Кого это касается? Особенно средних медработников. Пациенты разные. Фактов огромное количество- адресовать, не врать.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1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Следующий- чрезвычайно простой</a:t>
            </a:r>
            <a:r>
              <a:rPr lang="ru-RU" baseline="0" dirty="0" smtClean="0"/>
              <a:t> но наиважнейший шаг – опять же его подчеркну- это вопрос о курении. Но за ним стоят действия. Обязательны. Раз  уже  вопрос поставлен, ответ получен- честный или не очень – за ним должны последовать действия.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5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последнее – до действий для каждой из 6 категорий – сразу отметить пассивное курение – совсем непопулярную</a:t>
            </a:r>
            <a:r>
              <a:rPr lang="ru-RU" baseline="0" dirty="0" smtClean="0"/>
              <a:t> проблему. Вот опасность. И ее не знают. Ссылка на Доклад. Тысячи источников, обобщенных исследований. Почему нет цифр? На сколько во сколько?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8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Таким</a:t>
            </a:r>
            <a:r>
              <a:rPr lang="ru-RU" baseline="0" dirty="0" smtClean="0"/>
              <a:t> образом действия медика. Они направлены на обоих участников- пассивный курильщик в риске. в том числе как дополнительный мотивационный фактор для активных курильщиков. Муж не имеет права курить при беременной жене, папа и мама ребенка больного отитом, муж при жене, перенесшей инсульт и так далее.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5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Петр Петрович- такой же как Вы- смог!</a:t>
            </a:r>
            <a:r>
              <a:rPr lang="ru-RU" baseline="0" dirty="0" smtClean="0"/>
              <a:t>  Выгода – не содержание углекислого газа в крови, а конечные точки- риски заболеваний. Качество жизни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2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Социальные факторы, пассивное курение, экономические факторы.  К сожалению, риск – так называемые конечные точки снижается не сразу…. Биологические эффекты раньше, но убедить человека бросить курить потому что у него снизится ____ сложно. Я его не знаю. Он</a:t>
            </a:r>
            <a:r>
              <a:rPr lang="ru-RU" baseline="0" dirty="0" smtClean="0"/>
              <a:t> его не знает, да и слов таких не слышал.  Но… Вот в это к сожалению не все убеждены. И второй еще более важный вывод. И здесь мы используем важнейший постулат- профилактика лучше лечения. В данном случае- профилактика табачной зависимости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3D8A-5959-4FFB-B3EC-889A744785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7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0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2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7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6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2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8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5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0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6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4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3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1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2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8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CF6806-53AF-475B-8480-A66F152632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F112-F73E-4FC7-97A1-F7D156847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06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tc01@mail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80/14622200050011303" TargetMode="External"/><Relationship Id="rId2" Type="http://schemas.openxmlformats.org/officeDocument/2006/relationships/hyperlink" Target="https://ru.wikipedia.org/wiki/%D0%98%D0%B4%D0%B5%D0%BD%D1%82%D0%B8%D1%84%D0%B8%D0%BA%D0%B0%D1%82%D0%BE%D1%80_%D1%86%D0%B8%D1%84%D1%80%D0%BE%D0%B2%D0%BE%D0%B3%D0%BE_%D0%BE%D0%B1%D1%8A%D0%B5%D0%BA%D1%8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ncbi.nlm.nih.gov/pubmed/11072441?dopt=Abstrac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icpm.ru/" TargetMode="External"/><Relationship Id="rId2" Type="http://schemas.openxmlformats.org/officeDocument/2006/relationships/hyperlink" Target="mailto:cardio-69@inbox.ru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55206" y="287740"/>
            <a:ext cx="8825658" cy="3329581"/>
          </a:xfrm>
        </p:spPr>
        <p:txBody>
          <a:bodyPr/>
          <a:lstStyle/>
          <a:p>
            <a:r>
              <a:rPr lang="ru-RU" sz="3600" b="1" dirty="0"/>
              <a:t>Технологии отказа от табака </a:t>
            </a:r>
            <a:r>
              <a:rPr lang="ru-RU" sz="3600" b="1" dirty="0" smtClean="0"/>
              <a:t>                      как </a:t>
            </a:r>
            <a:r>
              <a:rPr lang="ru-RU" sz="3600" b="1" dirty="0"/>
              <a:t>приоритет </a:t>
            </a:r>
            <a:r>
              <a:rPr lang="ru-RU" sz="3600" b="1" dirty="0" smtClean="0"/>
              <a:t>                            профилактического направления                                                                             </a:t>
            </a:r>
            <a:r>
              <a:rPr lang="ru-RU" sz="3600" b="1" dirty="0"/>
              <a:t>в общественном здравоохранении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55206" y="4394579"/>
            <a:ext cx="8825658" cy="1189630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/>
              <a:t>Елена Андреевна </a:t>
            </a:r>
            <a:r>
              <a:rPr lang="ru-RU" sz="2600" b="1" dirty="0" err="1" smtClean="0"/>
              <a:t>низова</a:t>
            </a:r>
            <a:r>
              <a:rPr lang="ru-RU" sz="2600" b="1" dirty="0" smtClean="0"/>
              <a:t>, </a:t>
            </a:r>
          </a:p>
          <a:p>
            <a:r>
              <a:rPr lang="ru-RU" b="1" dirty="0" smtClean="0"/>
              <a:t>кандидат медицинских наук, доцент, магистр общественного здоровья, </a:t>
            </a:r>
          </a:p>
          <a:p>
            <a:r>
              <a:rPr lang="ru-RU" b="1" dirty="0" smtClean="0"/>
              <a:t>ГБУЗ «Тверской областной клинический кардиологический диспансер»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00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5130" y="384478"/>
            <a:ext cx="9404723" cy="1668439"/>
          </a:xfrm>
        </p:spPr>
        <p:txBody>
          <a:bodyPr/>
          <a:lstStyle/>
          <a:p>
            <a:r>
              <a:rPr lang="ru-RU" sz="3200" b="1" dirty="0" smtClean="0"/>
              <a:t>Наиболее частые причины для самостоятельного обоснованного принятия решения об отказе от табака</a:t>
            </a:r>
            <a:endParaRPr lang="ru-RU" sz="32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07777" y="2435055"/>
            <a:ext cx="8946541" cy="4195481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Страх риска табак-ассоциированных заболевания – возникновения и прогрессирования</a:t>
            </a:r>
          </a:p>
          <a:p>
            <a:r>
              <a:rPr lang="ru-RU" b="1" dirty="0" smtClean="0"/>
              <a:t>Финансово-экономические причины</a:t>
            </a:r>
          </a:p>
          <a:p>
            <a:r>
              <a:rPr lang="ru-RU" b="1" dirty="0" smtClean="0"/>
              <a:t>Запрет курения в общественных местах, при устройстве на работу и т.д.</a:t>
            </a:r>
          </a:p>
          <a:p>
            <a:r>
              <a:rPr lang="ru-RU" b="1" dirty="0" smtClean="0"/>
              <a:t>Рождение детей,  взросление детей</a:t>
            </a:r>
          </a:p>
          <a:p>
            <a:r>
              <a:rPr lang="ru-RU" b="1" dirty="0" smtClean="0"/>
              <a:t>Иные причины</a:t>
            </a:r>
          </a:p>
          <a:p>
            <a:pPr marL="0" indent="0" algn="ctr">
              <a:buNone/>
            </a:pPr>
            <a:r>
              <a:rPr lang="ru-RU" sz="3500" b="1" dirty="0" smtClean="0"/>
              <a:t>	 </a:t>
            </a:r>
            <a:r>
              <a:rPr lang="ru-RU" sz="3500" b="1" dirty="0" smtClean="0">
                <a:solidFill>
                  <a:srgbClr val="C00000"/>
                </a:solidFill>
              </a:rPr>
              <a:t>Медик обязан выявить одну причину.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Возможные причины можно и нужно использовать для формирования мотивации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3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Выгода для здоровья при отказе                          от табака </a:t>
            </a:r>
            <a:r>
              <a:rPr lang="ru-RU" sz="2000" b="1" dirty="0" smtClean="0"/>
              <a:t>(</a:t>
            </a:r>
            <a:r>
              <a:rPr lang="en-US" sz="2000" b="1" dirty="0" smtClean="0"/>
              <a:t>CDC, 2004</a:t>
            </a:r>
            <a:r>
              <a:rPr lang="ru-RU" sz="2000" b="1" dirty="0" smtClean="0"/>
              <a:t>; исследования клиники Кливленда, 2007; </a:t>
            </a:r>
            <a:r>
              <a:rPr lang="en-US" sz="2000" b="1" dirty="0" smtClean="0"/>
              <a:t>AHA, 2012</a:t>
            </a:r>
            <a:r>
              <a:rPr lang="ru-RU" sz="2000" b="1" dirty="0" smtClean="0"/>
              <a:t>;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/>
              <a:t>Через 20 минут нормализуется ЧСС</a:t>
            </a:r>
            <a:endParaRPr lang="ru-RU" sz="1800" b="1" dirty="0"/>
          </a:p>
          <a:p>
            <a:r>
              <a:rPr lang="ru-RU" sz="1800" b="1" dirty="0" smtClean="0"/>
              <a:t>Через 12 часов снижается концентрация СО и возрастает концентрация кислорода</a:t>
            </a:r>
          </a:p>
          <a:p>
            <a:r>
              <a:rPr lang="ru-RU" sz="1800" b="1" dirty="0" smtClean="0"/>
              <a:t>Через сутки риск сердечного приступа начинает снижаться </a:t>
            </a:r>
          </a:p>
          <a:p>
            <a:r>
              <a:rPr lang="ru-RU" sz="1800" b="1" dirty="0" smtClean="0"/>
              <a:t>Через 2-3 недели улучшается легочная функция и повышается толерантность к физической нагрузке</a:t>
            </a:r>
          </a:p>
          <a:p>
            <a:r>
              <a:rPr lang="ru-RU" sz="1800" b="1" dirty="0" smtClean="0"/>
              <a:t>Через год риск ССЗ снижается на 50%</a:t>
            </a:r>
          </a:p>
          <a:p>
            <a:r>
              <a:rPr lang="ru-RU" sz="1800" b="1" dirty="0" smtClean="0"/>
              <a:t>Через 5-15 лет риск инсульта приближается к таковому у некурящих</a:t>
            </a:r>
          </a:p>
          <a:p>
            <a:r>
              <a:rPr lang="ru-RU" sz="1800" b="1" dirty="0" smtClean="0"/>
              <a:t>Через 10 лет риск развития рака дыхательных путей всех локализаций сравнивается с риском у некурящих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Некурящие люди живут на 14 лет дольше,                                      чем курильщики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2821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Выгода для здоровья при отказе                          от табака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Рекомендации по отказу от табака обязательны всем пациентам независимо от возраста и стадии </a:t>
            </a:r>
            <a:r>
              <a:rPr lang="ru-RU" sz="2800" b="1" dirty="0" smtClean="0">
                <a:solidFill>
                  <a:srgbClr val="FF0000"/>
                </a:solidFill>
              </a:rPr>
              <a:t>заболевания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u="sng" dirty="0" smtClean="0"/>
              <a:t>Но</a:t>
            </a:r>
            <a:r>
              <a:rPr lang="ru-RU" sz="2400" b="1" u="sng" dirty="0"/>
              <a:t>: </a:t>
            </a:r>
            <a:endParaRPr lang="ru-RU" sz="2400" b="1" u="sng" dirty="0" smtClean="0"/>
          </a:p>
          <a:p>
            <a:r>
              <a:rPr lang="ru-RU" sz="2400" b="1" u="sng" dirty="0" smtClean="0"/>
              <a:t>основная </a:t>
            </a:r>
            <a:r>
              <a:rPr lang="ru-RU" sz="2400" b="1" u="sng" dirty="0"/>
              <a:t>задача вмешательств– не допустить начала курения подростков и молодых людей. В том числе через отказ  от курения курильщиков со стажем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25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Категория: отказались </a:t>
            </a:r>
            <a:r>
              <a:rPr lang="ru-RU" b="1" dirty="0"/>
              <a:t>от табака, но возобновили курение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Причины возобновления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Психологическая неготовность</a:t>
            </a:r>
          </a:p>
          <a:p>
            <a:r>
              <a:rPr lang="ru-RU" b="1" dirty="0" smtClean="0"/>
              <a:t>Выраженный абстинентный синдром</a:t>
            </a:r>
          </a:p>
          <a:p>
            <a:r>
              <a:rPr lang="ru-RU" b="1" dirty="0" smtClean="0"/>
              <a:t>Прибавка веса</a:t>
            </a:r>
          </a:p>
          <a:p>
            <a:r>
              <a:rPr lang="ru-RU" b="1" dirty="0" smtClean="0"/>
              <a:t>Побочное действие НЗТ</a:t>
            </a:r>
          </a:p>
          <a:p>
            <a:r>
              <a:rPr lang="ru-RU" b="1" dirty="0" smtClean="0"/>
              <a:t>Около 60% возобновляют курение в течение </a:t>
            </a:r>
            <a:r>
              <a:rPr lang="ru-RU" b="1" smtClean="0"/>
              <a:t>первого года 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Действия медиков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Медик- союзник! И этот медик- тот, что рядом, а не в </a:t>
            </a:r>
            <a:r>
              <a:rPr lang="ru-RU" b="1" dirty="0" smtClean="0"/>
              <a:t>«далеком </a:t>
            </a:r>
            <a:r>
              <a:rPr lang="ru-RU" b="1" dirty="0"/>
              <a:t>наркологическом </a:t>
            </a:r>
            <a:r>
              <a:rPr lang="ru-RU" b="1" dirty="0" smtClean="0"/>
              <a:t>диспансере» или даже кабинете курения</a:t>
            </a:r>
          </a:p>
          <a:p>
            <a:r>
              <a:rPr lang="ru-RU" b="1" dirty="0" smtClean="0"/>
              <a:t>Необходимо похвалить</a:t>
            </a:r>
            <a:endParaRPr lang="ru-RU" b="1" dirty="0"/>
          </a:p>
          <a:p>
            <a:r>
              <a:rPr lang="ru-RU" b="1" u="sng" dirty="0"/>
              <a:t>Совместный анализ причин провала</a:t>
            </a:r>
          </a:p>
          <a:p>
            <a:r>
              <a:rPr lang="ru-RU" b="1" dirty="0"/>
              <a:t>Составление нового плана </a:t>
            </a:r>
            <a:r>
              <a:rPr lang="ru-RU" b="1" dirty="0" smtClean="0"/>
              <a:t>отказа от табака с </a:t>
            </a:r>
            <a:r>
              <a:rPr lang="ru-RU" b="1" dirty="0"/>
              <a:t>«работой над ошибками»</a:t>
            </a:r>
          </a:p>
        </p:txBody>
      </p:sp>
    </p:spTree>
    <p:extLst>
      <p:ext uri="{BB962C8B-B14F-4D97-AF65-F5344CB8AC3E}">
        <p14:creationId xmlns:p14="http://schemas.microsoft.com/office/powerpoint/2010/main" val="29976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63538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Категория: активные </a:t>
            </a:r>
            <a:r>
              <a:rPr lang="ru-RU" sz="3600" b="1" dirty="0"/>
              <a:t>курильщики пока не мотивированные на отказ от табака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Оценка мотивации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52133" y="2830286"/>
            <a:ext cx="4396339" cy="3741738"/>
          </a:xfrm>
        </p:spPr>
        <p:txBody>
          <a:bodyPr/>
          <a:lstStyle/>
          <a:p>
            <a:r>
              <a:rPr lang="ru-RU" b="1" dirty="0" smtClean="0"/>
              <a:t>Тест из 3 вопросов</a:t>
            </a:r>
          </a:p>
          <a:p>
            <a:r>
              <a:rPr lang="ru-RU" b="1" dirty="0" smtClean="0"/>
              <a:t>Или краткая беседа</a:t>
            </a:r>
          </a:p>
          <a:p>
            <a:endParaRPr lang="ru-RU" b="1" dirty="0"/>
          </a:p>
          <a:p>
            <a:r>
              <a:rPr lang="ru-RU" sz="2800" b="1" dirty="0" smtClean="0"/>
              <a:t>Без собственной мотивации все действия неэффективны!</a:t>
            </a: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925286"/>
          </a:xfrm>
        </p:spPr>
        <p:txBody>
          <a:bodyPr/>
          <a:lstStyle/>
          <a:p>
            <a:r>
              <a:rPr lang="ru-RU" b="1" dirty="0" smtClean="0"/>
              <a:t>Действия: мотивация любыми средствами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785124" y="2882038"/>
            <a:ext cx="4396339" cy="3741738"/>
          </a:xfrm>
        </p:spPr>
        <p:txBody>
          <a:bodyPr/>
          <a:lstStyle/>
          <a:p>
            <a:r>
              <a:rPr lang="ru-RU" b="1" dirty="0" smtClean="0"/>
              <a:t>Вопрос- краткий совет + листовка</a:t>
            </a:r>
            <a:endParaRPr lang="ru-RU" b="1" dirty="0"/>
          </a:p>
          <a:p>
            <a:r>
              <a:rPr lang="ru-RU" b="1" u="sng" dirty="0" smtClean="0"/>
              <a:t>Но: постоянство привлечения внимания к проблеме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Личный пример медика! Не имеет права курить!</a:t>
            </a:r>
          </a:p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Поиск ОДНОЙ причины для отказа</a:t>
            </a:r>
          </a:p>
        </p:txBody>
      </p:sp>
    </p:spTree>
    <p:extLst>
      <p:ext uri="{BB962C8B-B14F-4D97-AF65-F5344CB8AC3E}">
        <p14:creationId xmlns:p14="http://schemas.microsoft.com/office/powerpoint/2010/main" val="328160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0618" y="392422"/>
            <a:ext cx="7772400" cy="1108832"/>
          </a:xfrm>
        </p:spPr>
        <p:txBody>
          <a:bodyPr/>
          <a:lstStyle/>
          <a:p>
            <a:pPr eaLnBrk="1" hangingPunct="1"/>
            <a:r>
              <a:rPr lang="ru-RU" altLang="ru-RU" sz="3600" b="1" dirty="0" smtClean="0"/>
              <a:t>Заболевания, ассоциированные с табаком</a:t>
            </a:r>
            <a:endParaRPr lang="ru-RU" altLang="ru-RU" sz="3600" b="1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828800"/>
            <a:ext cx="7772400" cy="4648200"/>
          </a:xfrm>
        </p:spPr>
        <p:txBody>
          <a:bodyPr>
            <a:normAutofit fontScale="40000" lnSpcReduction="20000"/>
          </a:bodyPr>
          <a:lstStyle/>
          <a:p>
            <a:r>
              <a:rPr lang="ru-RU" altLang="ru-RU" sz="4200" b="1" dirty="0" smtClean="0"/>
              <a:t>Рак 12 локализаций (рак простаты, поджелудочной железы, молочной железы, впервые – рак печени)</a:t>
            </a:r>
          </a:p>
          <a:p>
            <a:r>
              <a:rPr lang="ru-RU" altLang="ru-RU" sz="4200" b="1" dirty="0" smtClean="0"/>
              <a:t>Болезни сердечно-сосудистой системы (инфаркт, инсульт)</a:t>
            </a:r>
          </a:p>
          <a:p>
            <a:r>
              <a:rPr lang="ru-RU" altLang="ru-RU" sz="4200" b="1" dirty="0" smtClean="0"/>
              <a:t>Болезни репродуктивной системы</a:t>
            </a:r>
          </a:p>
          <a:p>
            <a:r>
              <a:rPr lang="ru-RU" altLang="ru-RU" sz="4200" b="1" dirty="0" smtClean="0"/>
              <a:t>Другие болезни</a:t>
            </a:r>
          </a:p>
          <a:p>
            <a:endParaRPr lang="ru-RU" altLang="ru-RU" sz="2400" b="1" dirty="0"/>
          </a:p>
          <a:p>
            <a:endParaRPr lang="ru-RU" altLang="ru-RU" sz="2400" b="1" dirty="0" smtClean="0"/>
          </a:p>
          <a:p>
            <a:pPr marL="0" indent="0" algn="ctr">
              <a:buNone/>
            </a:pPr>
            <a:r>
              <a:rPr lang="ru-RU" altLang="ru-RU" sz="3400" b="1" dirty="0" smtClean="0">
                <a:solidFill>
                  <a:srgbClr val="C00000"/>
                </a:solidFill>
              </a:rPr>
              <a:t>	</a:t>
            </a:r>
            <a:r>
              <a:rPr lang="ru-RU" altLang="ru-RU" sz="6000" b="1" dirty="0" smtClean="0">
                <a:solidFill>
                  <a:srgbClr val="C00000"/>
                </a:solidFill>
              </a:rPr>
              <a:t>Опросы показали, что многие табак ассоциированные 	болезни вообще неизвестны  медикам и населению</a:t>
            </a:r>
            <a:r>
              <a:rPr lang="ru-RU" altLang="ru-RU" sz="6000" b="1" dirty="0" smtClean="0"/>
              <a:t>!</a:t>
            </a:r>
          </a:p>
          <a:p>
            <a:endParaRPr lang="ru-RU" sz="2400" b="1" dirty="0" smtClean="0"/>
          </a:p>
          <a:p>
            <a:endParaRPr lang="ru-RU" sz="4000" b="1" dirty="0"/>
          </a:p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en-US" sz="4000" b="1" dirty="0" smtClean="0"/>
              <a:t>The </a:t>
            </a:r>
            <a:r>
              <a:rPr lang="en-US" sz="4000" b="1" dirty="0"/>
              <a:t>Health Consequences of Smoking—50 Years of Progress</a:t>
            </a:r>
            <a:r>
              <a:rPr lang="ru-RU" sz="4000" b="1" dirty="0"/>
              <a:t>.</a:t>
            </a:r>
            <a:r>
              <a:rPr lang="en-US" sz="4000" b="1" dirty="0"/>
              <a:t> A Report of the Surgeon </a:t>
            </a:r>
            <a:r>
              <a:rPr lang="ru-RU" sz="4000" b="1" dirty="0" smtClean="0"/>
              <a:t>	</a:t>
            </a:r>
            <a:r>
              <a:rPr lang="en-US" sz="4000" b="1" dirty="0" smtClean="0"/>
              <a:t>General</a:t>
            </a:r>
            <a:r>
              <a:rPr lang="ru-RU" sz="4000" b="1" dirty="0"/>
              <a:t>, </a:t>
            </a:r>
            <a:r>
              <a:rPr lang="ru-RU" sz="4000" b="1" dirty="0" smtClean="0"/>
              <a:t>2014</a:t>
            </a:r>
          </a:p>
          <a:p>
            <a:pPr marL="0" indent="0">
              <a:buNone/>
            </a:pPr>
            <a:r>
              <a:rPr lang="ru-RU" sz="3800" b="1" dirty="0" smtClean="0"/>
              <a:t> </a:t>
            </a:r>
            <a:r>
              <a:rPr lang="ru-RU" sz="2900" b="1" dirty="0" smtClean="0"/>
              <a:t>(главы 7-11, сотни обзоров, </a:t>
            </a:r>
            <a:r>
              <a:rPr lang="ru-RU" sz="2900" b="1" dirty="0" err="1" smtClean="0"/>
              <a:t>проспективных</a:t>
            </a:r>
            <a:r>
              <a:rPr lang="ru-RU" sz="2900" b="1" dirty="0" smtClean="0"/>
              <a:t> и </a:t>
            </a:r>
            <a:r>
              <a:rPr lang="ru-RU" sz="2900" b="1" dirty="0" err="1" smtClean="0"/>
              <a:t>рестроспективных</a:t>
            </a:r>
            <a:r>
              <a:rPr lang="ru-RU" sz="2900" b="1" dirty="0" smtClean="0"/>
              <a:t> исследований, 1-2 уровень доказательств)</a:t>
            </a:r>
            <a:endParaRPr lang="ru-RU" sz="2900" b="1" dirty="0"/>
          </a:p>
          <a:p>
            <a:pPr eaLnBrk="1" hangingPunct="1"/>
            <a:endParaRPr lang="ru-RU" altLang="ru-RU" sz="2500" b="1" dirty="0" smtClean="0"/>
          </a:p>
          <a:p>
            <a:pPr eaLnBrk="1" hangingPunct="1"/>
            <a:endParaRPr lang="ru-RU" altLang="ru-RU" sz="2400" b="1" dirty="0"/>
          </a:p>
          <a:p>
            <a:pPr eaLnBrk="1" hangingPunct="1"/>
            <a:endParaRPr lang="ru-RU" altLang="ru-RU" sz="2400" b="1" dirty="0" smtClean="0"/>
          </a:p>
          <a:p>
            <a:pPr eaLnBrk="1" hangingPunct="1"/>
            <a:endParaRPr lang="ru-RU" altLang="ru-RU" sz="2400" b="1" dirty="0"/>
          </a:p>
          <a:p>
            <a:pPr eaLnBrk="1" hangingPunct="1"/>
            <a:endParaRPr lang="ru-RU" altLang="ru-RU" sz="2400" b="1" dirty="0" smtClean="0"/>
          </a:p>
          <a:p>
            <a:pPr eaLnBrk="1" hangingPunct="1"/>
            <a:endParaRPr lang="ru-RU" altLang="ru-RU" sz="2400" b="1" dirty="0"/>
          </a:p>
          <a:p>
            <a:pPr eaLnBrk="1" hangingPunct="1"/>
            <a:endParaRPr lang="ru-RU" altLang="ru-RU" sz="2400" b="1" dirty="0" smtClean="0"/>
          </a:p>
          <a:p>
            <a:pPr eaLnBrk="1" hangingPunct="1"/>
            <a:endParaRPr lang="ru-RU" altLang="ru-RU" sz="2400" b="1" dirty="0"/>
          </a:p>
          <a:p>
            <a:pPr eaLnBrk="1" hangingPunct="1"/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397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65126"/>
            <a:ext cx="7772400" cy="701675"/>
          </a:xfrm>
        </p:spPr>
        <p:txBody>
          <a:bodyPr/>
          <a:lstStyle/>
          <a:p>
            <a:pPr eaLnBrk="1" hangingPunct="1"/>
            <a:r>
              <a:rPr lang="ru-RU" altLang="ru-RU" sz="4000" b="1" dirty="0"/>
              <a:t>Курение  увеличивает риск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58410"/>
            <a:ext cx="7772400" cy="501859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/>
              <a:t>Рака легких в 17 раз</a:t>
            </a:r>
          </a:p>
          <a:p>
            <a:pPr eaLnBrk="1" hangingPunct="1"/>
            <a:r>
              <a:rPr lang="ru-RU" altLang="ru-RU" sz="2400" b="1" dirty="0"/>
              <a:t>Рака полости рта в 18 раз</a:t>
            </a:r>
          </a:p>
          <a:p>
            <a:pPr eaLnBrk="1" hangingPunct="1"/>
            <a:r>
              <a:rPr lang="ru-RU" altLang="ru-RU" sz="2400" b="1" dirty="0"/>
              <a:t>Рака гортани в 11 раз</a:t>
            </a:r>
          </a:p>
          <a:p>
            <a:pPr eaLnBrk="1" hangingPunct="1"/>
            <a:r>
              <a:rPr lang="ru-RU" altLang="ru-RU" sz="2400" b="1" dirty="0"/>
              <a:t>Хронических </a:t>
            </a:r>
            <a:r>
              <a:rPr lang="ru-RU" altLang="ru-RU" sz="2400" b="1" dirty="0" err="1"/>
              <a:t>обструктивных</a:t>
            </a:r>
            <a:r>
              <a:rPr lang="ru-RU" altLang="ru-RU" sz="2400" b="1" dirty="0"/>
              <a:t> заболеваний легких в 8 раз</a:t>
            </a:r>
          </a:p>
          <a:p>
            <a:pPr eaLnBrk="1" hangingPunct="1"/>
            <a:r>
              <a:rPr lang="ru-RU" altLang="ru-RU" sz="2400" b="1" dirty="0"/>
              <a:t>Рака мочевого пузыря в 2 раза</a:t>
            </a:r>
          </a:p>
          <a:p>
            <a:pPr eaLnBrk="1" hangingPunct="1"/>
            <a:r>
              <a:rPr lang="ru-RU" altLang="ru-RU" sz="2400" b="1" dirty="0"/>
              <a:t>Инфаркта миокарда в </a:t>
            </a:r>
            <a:r>
              <a:rPr lang="ru-RU" altLang="ru-RU" sz="2400" b="1" dirty="0" smtClean="0"/>
              <a:t>2,4 </a:t>
            </a:r>
            <a:r>
              <a:rPr lang="ru-RU" altLang="ru-RU" sz="2400" b="1" dirty="0"/>
              <a:t>раза</a:t>
            </a:r>
          </a:p>
          <a:p>
            <a:pPr eaLnBrk="1" hangingPunct="1"/>
            <a:r>
              <a:rPr lang="ru-RU" altLang="ru-RU" sz="2400" b="1" dirty="0"/>
              <a:t>Инсульта в </a:t>
            </a:r>
            <a:r>
              <a:rPr lang="ru-RU" altLang="ru-RU" sz="2400" b="1" dirty="0" smtClean="0"/>
              <a:t>3,6 </a:t>
            </a:r>
            <a:r>
              <a:rPr lang="ru-RU" altLang="ru-RU" sz="2400" b="1" dirty="0" smtClean="0"/>
              <a:t>раза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</a:rPr>
              <a:t>Курение снижает эффективность лекарств!!!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Использование дополнительных мотивационных приемов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b="1" dirty="0" smtClean="0"/>
              <a:t>Определение функции внешнего дыхания</a:t>
            </a:r>
          </a:p>
          <a:p>
            <a:r>
              <a:rPr lang="ru-RU" sz="2400" b="1" dirty="0" smtClean="0"/>
              <a:t>Оценка суммарного сердечно-сосудистого риска</a:t>
            </a:r>
          </a:p>
          <a:p>
            <a:r>
              <a:rPr lang="ru-RU" sz="2400" b="1" dirty="0" smtClean="0"/>
              <a:t>Определение возраста легких, жесткости сосудов</a:t>
            </a:r>
          </a:p>
          <a:p>
            <a:r>
              <a:rPr lang="ru-RU" sz="2400" b="1" dirty="0" smtClean="0"/>
              <a:t>Использование результатов других дополнительных методов исследования (рентгенография, ЭКГ, допплерография сосудов и т.д.)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868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174081" y="1008857"/>
            <a:ext cx="8066088" cy="5202237"/>
          </a:xfrm>
          <a:prstGeom prst="rect">
            <a:avLst/>
          </a:prstGeom>
          <a:solidFill>
            <a:srgbClr val="CC0000"/>
          </a:solidFill>
          <a:ln w="31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820988" y="139700"/>
            <a:ext cx="6705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938781" y="476250"/>
            <a:ext cx="8608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Таблица риска смерти от ССЗ за 10 лет</a:t>
            </a: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000375" y="146050"/>
            <a:ext cx="609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357814" y="433389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46701" y="42545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5387976" y="5567363"/>
            <a:ext cx="5386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40 лет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5414964" y="3887788"/>
            <a:ext cx="5386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55 лет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5451476" y="3059113"/>
            <a:ext cx="4937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60 лет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5414964" y="2232025"/>
            <a:ext cx="5386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65 лет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584575" y="787401"/>
            <a:ext cx="1930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3689351" y="83185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5792788" y="787401"/>
            <a:ext cx="18145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5897563" y="83185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 rot="16200000">
            <a:off x="794713" y="3752772"/>
            <a:ext cx="29921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Систолическое  АД  (мм рт. ст.)  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2736851" y="3197225"/>
            <a:ext cx="9318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2736850" y="1730376"/>
            <a:ext cx="1060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6894513" y="1258889"/>
            <a:ext cx="6159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2247901" y="3074988"/>
            <a:ext cx="10636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2924175" y="3663951"/>
            <a:ext cx="1588" cy="7080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2924175" y="2840039"/>
            <a:ext cx="1588" cy="706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2924175" y="2014539"/>
            <a:ext cx="1588" cy="706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2854325" y="4254501"/>
            <a:ext cx="141288" cy="28575"/>
          </a:xfrm>
          <a:custGeom>
            <a:avLst/>
            <a:gdLst>
              <a:gd name="T0" fmla="*/ 2147483646 w 104"/>
              <a:gd name="T1" fmla="*/ 0 h 18"/>
              <a:gd name="T2" fmla="*/ 2147483646 w 104"/>
              <a:gd name="T3" fmla="*/ 2147483646 h 18"/>
              <a:gd name="T4" fmla="*/ 2147483646 w 104"/>
              <a:gd name="T5" fmla="*/ 2147483646 h 18"/>
              <a:gd name="T6" fmla="*/ 2147483646 w 104"/>
              <a:gd name="T7" fmla="*/ 2147483646 h 18"/>
              <a:gd name="T8" fmla="*/ 2147483646 w 104"/>
              <a:gd name="T9" fmla="*/ 2147483646 h 18"/>
              <a:gd name="T10" fmla="*/ 2147483646 w 104"/>
              <a:gd name="T11" fmla="*/ 2147483646 h 18"/>
              <a:gd name="T12" fmla="*/ 0 w 104"/>
              <a:gd name="T13" fmla="*/ 2147483646 h 18"/>
              <a:gd name="T14" fmla="*/ 2147483646 w 10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"/>
              <a:gd name="T26" fmla="*/ 104 w 10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">
                <a:moveTo>
                  <a:pt x="26" y="0"/>
                </a:moveTo>
                <a:lnTo>
                  <a:pt x="26" y="4"/>
                </a:lnTo>
                <a:lnTo>
                  <a:pt x="104" y="4"/>
                </a:lnTo>
                <a:lnTo>
                  <a:pt x="104" y="14"/>
                </a:lnTo>
                <a:lnTo>
                  <a:pt x="26" y="14"/>
                </a:lnTo>
                <a:lnTo>
                  <a:pt x="26" y="18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1" name="Freeform 25"/>
          <p:cNvSpPr>
            <a:spLocks/>
          </p:cNvSpPr>
          <p:nvPr/>
        </p:nvSpPr>
        <p:spPr bwMode="auto">
          <a:xfrm>
            <a:off x="2854325" y="4076701"/>
            <a:ext cx="141288" cy="30163"/>
          </a:xfrm>
          <a:custGeom>
            <a:avLst/>
            <a:gdLst>
              <a:gd name="T0" fmla="*/ 2147483646 w 104"/>
              <a:gd name="T1" fmla="*/ 0 h 19"/>
              <a:gd name="T2" fmla="*/ 2147483646 w 104"/>
              <a:gd name="T3" fmla="*/ 2147483646 h 19"/>
              <a:gd name="T4" fmla="*/ 2147483646 w 104"/>
              <a:gd name="T5" fmla="*/ 2147483646 h 19"/>
              <a:gd name="T6" fmla="*/ 2147483646 w 104"/>
              <a:gd name="T7" fmla="*/ 2147483646 h 19"/>
              <a:gd name="T8" fmla="*/ 2147483646 w 104"/>
              <a:gd name="T9" fmla="*/ 2147483646 h 19"/>
              <a:gd name="T10" fmla="*/ 2147483646 w 104"/>
              <a:gd name="T11" fmla="*/ 2147483646 h 19"/>
              <a:gd name="T12" fmla="*/ 0 w 104"/>
              <a:gd name="T13" fmla="*/ 2147483646 h 19"/>
              <a:gd name="T14" fmla="*/ 2147483646 w 104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9"/>
              <a:gd name="T26" fmla="*/ 104 w 104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9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9"/>
                </a:lnTo>
                <a:lnTo>
                  <a:pt x="0" y="10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2" name="Freeform 26"/>
          <p:cNvSpPr>
            <a:spLocks/>
          </p:cNvSpPr>
          <p:nvPr/>
        </p:nvSpPr>
        <p:spPr bwMode="auto">
          <a:xfrm>
            <a:off x="2854325" y="3900489"/>
            <a:ext cx="141288" cy="28575"/>
          </a:xfrm>
          <a:custGeom>
            <a:avLst/>
            <a:gdLst>
              <a:gd name="T0" fmla="*/ 2147483646 w 104"/>
              <a:gd name="T1" fmla="*/ 0 h 18"/>
              <a:gd name="T2" fmla="*/ 2147483646 w 104"/>
              <a:gd name="T3" fmla="*/ 2147483646 h 18"/>
              <a:gd name="T4" fmla="*/ 2147483646 w 104"/>
              <a:gd name="T5" fmla="*/ 2147483646 h 18"/>
              <a:gd name="T6" fmla="*/ 2147483646 w 104"/>
              <a:gd name="T7" fmla="*/ 2147483646 h 18"/>
              <a:gd name="T8" fmla="*/ 2147483646 w 104"/>
              <a:gd name="T9" fmla="*/ 2147483646 h 18"/>
              <a:gd name="T10" fmla="*/ 2147483646 w 104"/>
              <a:gd name="T11" fmla="*/ 2147483646 h 18"/>
              <a:gd name="T12" fmla="*/ 0 w 104"/>
              <a:gd name="T13" fmla="*/ 2147483646 h 18"/>
              <a:gd name="T14" fmla="*/ 2147483646 w 10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"/>
              <a:gd name="T26" fmla="*/ 104 w 10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8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3" name="Freeform 27"/>
          <p:cNvSpPr>
            <a:spLocks/>
          </p:cNvSpPr>
          <p:nvPr/>
        </p:nvSpPr>
        <p:spPr bwMode="auto">
          <a:xfrm>
            <a:off x="2854325" y="3724276"/>
            <a:ext cx="141288" cy="28575"/>
          </a:xfrm>
          <a:custGeom>
            <a:avLst/>
            <a:gdLst>
              <a:gd name="T0" fmla="*/ 2147483646 w 104"/>
              <a:gd name="T1" fmla="*/ 0 h 18"/>
              <a:gd name="T2" fmla="*/ 2147483646 w 104"/>
              <a:gd name="T3" fmla="*/ 2147483646 h 18"/>
              <a:gd name="T4" fmla="*/ 2147483646 w 104"/>
              <a:gd name="T5" fmla="*/ 2147483646 h 18"/>
              <a:gd name="T6" fmla="*/ 2147483646 w 104"/>
              <a:gd name="T7" fmla="*/ 2147483646 h 18"/>
              <a:gd name="T8" fmla="*/ 2147483646 w 104"/>
              <a:gd name="T9" fmla="*/ 2147483646 h 18"/>
              <a:gd name="T10" fmla="*/ 2147483646 w 104"/>
              <a:gd name="T11" fmla="*/ 2147483646 h 18"/>
              <a:gd name="T12" fmla="*/ 0 w 104"/>
              <a:gd name="T13" fmla="*/ 2147483646 h 18"/>
              <a:gd name="T14" fmla="*/ 2147483646 w 10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"/>
              <a:gd name="T26" fmla="*/ 104 w 10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">
                <a:moveTo>
                  <a:pt x="26" y="0"/>
                </a:moveTo>
                <a:lnTo>
                  <a:pt x="26" y="4"/>
                </a:lnTo>
                <a:lnTo>
                  <a:pt x="104" y="4"/>
                </a:lnTo>
                <a:lnTo>
                  <a:pt x="104" y="13"/>
                </a:lnTo>
                <a:lnTo>
                  <a:pt x="26" y="13"/>
                </a:lnTo>
                <a:lnTo>
                  <a:pt x="26" y="18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4" name="Freeform 28"/>
          <p:cNvSpPr>
            <a:spLocks/>
          </p:cNvSpPr>
          <p:nvPr/>
        </p:nvSpPr>
        <p:spPr bwMode="auto">
          <a:xfrm>
            <a:off x="2854325" y="3429001"/>
            <a:ext cx="141288" cy="28575"/>
          </a:xfrm>
          <a:custGeom>
            <a:avLst/>
            <a:gdLst>
              <a:gd name="T0" fmla="*/ 2147483646 w 104"/>
              <a:gd name="T1" fmla="*/ 0 h 18"/>
              <a:gd name="T2" fmla="*/ 2147483646 w 104"/>
              <a:gd name="T3" fmla="*/ 2147483646 h 18"/>
              <a:gd name="T4" fmla="*/ 2147483646 w 104"/>
              <a:gd name="T5" fmla="*/ 2147483646 h 18"/>
              <a:gd name="T6" fmla="*/ 2147483646 w 104"/>
              <a:gd name="T7" fmla="*/ 2147483646 h 18"/>
              <a:gd name="T8" fmla="*/ 2147483646 w 104"/>
              <a:gd name="T9" fmla="*/ 2147483646 h 18"/>
              <a:gd name="T10" fmla="*/ 2147483646 w 104"/>
              <a:gd name="T11" fmla="*/ 2147483646 h 18"/>
              <a:gd name="T12" fmla="*/ 0 w 104"/>
              <a:gd name="T13" fmla="*/ 2147483646 h 18"/>
              <a:gd name="T14" fmla="*/ 2147483646 w 10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"/>
              <a:gd name="T26" fmla="*/ 104 w 10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8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5" name="Freeform 29"/>
          <p:cNvSpPr>
            <a:spLocks/>
          </p:cNvSpPr>
          <p:nvPr/>
        </p:nvSpPr>
        <p:spPr bwMode="auto">
          <a:xfrm>
            <a:off x="2854325" y="3252789"/>
            <a:ext cx="141288" cy="28575"/>
          </a:xfrm>
          <a:custGeom>
            <a:avLst/>
            <a:gdLst>
              <a:gd name="T0" fmla="*/ 2147483646 w 104"/>
              <a:gd name="T1" fmla="*/ 0 h 18"/>
              <a:gd name="T2" fmla="*/ 2147483646 w 104"/>
              <a:gd name="T3" fmla="*/ 2147483646 h 18"/>
              <a:gd name="T4" fmla="*/ 2147483646 w 104"/>
              <a:gd name="T5" fmla="*/ 2147483646 h 18"/>
              <a:gd name="T6" fmla="*/ 2147483646 w 104"/>
              <a:gd name="T7" fmla="*/ 2147483646 h 18"/>
              <a:gd name="T8" fmla="*/ 2147483646 w 104"/>
              <a:gd name="T9" fmla="*/ 2147483646 h 18"/>
              <a:gd name="T10" fmla="*/ 2147483646 w 104"/>
              <a:gd name="T11" fmla="*/ 2147483646 h 18"/>
              <a:gd name="T12" fmla="*/ 0 w 104"/>
              <a:gd name="T13" fmla="*/ 2147483646 h 18"/>
              <a:gd name="T14" fmla="*/ 2147483646 w 10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"/>
              <a:gd name="T26" fmla="*/ 104 w 10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">
                <a:moveTo>
                  <a:pt x="26" y="0"/>
                </a:moveTo>
                <a:lnTo>
                  <a:pt x="26" y="4"/>
                </a:lnTo>
                <a:lnTo>
                  <a:pt x="104" y="4"/>
                </a:lnTo>
                <a:lnTo>
                  <a:pt x="104" y="13"/>
                </a:lnTo>
                <a:lnTo>
                  <a:pt x="26" y="13"/>
                </a:lnTo>
                <a:lnTo>
                  <a:pt x="26" y="18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6" name="Freeform 30"/>
          <p:cNvSpPr>
            <a:spLocks/>
          </p:cNvSpPr>
          <p:nvPr/>
        </p:nvSpPr>
        <p:spPr bwMode="auto">
          <a:xfrm>
            <a:off x="2854325" y="3074988"/>
            <a:ext cx="141288" cy="30162"/>
          </a:xfrm>
          <a:custGeom>
            <a:avLst/>
            <a:gdLst>
              <a:gd name="T0" fmla="*/ 2147483646 w 104"/>
              <a:gd name="T1" fmla="*/ 0 h 19"/>
              <a:gd name="T2" fmla="*/ 2147483646 w 104"/>
              <a:gd name="T3" fmla="*/ 2147483646 h 19"/>
              <a:gd name="T4" fmla="*/ 2147483646 w 104"/>
              <a:gd name="T5" fmla="*/ 2147483646 h 19"/>
              <a:gd name="T6" fmla="*/ 2147483646 w 104"/>
              <a:gd name="T7" fmla="*/ 2147483646 h 19"/>
              <a:gd name="T8" fmla="*/ 2147483646 w 104"/>
              <a:gd name="T9" fmla="*/ 2147483646 h 19"/>
              <a:gd name="T10" fmla="*/ 2147483646 w 104"/>
              <a:gd name="T11" fmla="*/ 2147483646 h 19"/>
              <a:gd name="T12" fmla="*/ 0 w 104"/>
              <a:gd name="T13" fmla="*/ 2147483646 h 19"/>
              <a:gd name="T14" fmla="*/ 2147483646 w 104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9"/>
              <a:gd name="T26" fmla="*/ 104 w 104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9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9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2854325" y="2898776"/>
            <a:ext cx="141288" cy="28575"/>
          </a:xfrm>
          <a:custGeom>
            <a:avLst/>
            <a:gdLst>
              <a:gd name="T0" fmla="*/ 2147483646 w 104"/>
              <a:gd name="T1" fmla="*/ 0 h 18"/>
              <a:gd name="T2" fmla="*/ 2147483646 w 104"/>
              <a:gd name="T3" fmla="*/ 2147483646 h 18"/>
              <a:gd name="T4" fmla="*/ 2147483646 w 104"/>
              <a:gd name="T5" fmla="*/ 2147483646 h 18"/>
              <a:gd name="T6" fmla="*/ 2147483646 w 104"/>
              <a:gd name="T7" fmla="*/ 2147483646 h 18"/>
              <a:gd name="T8" fmla="*/ 2147483646 w 104"/>
              <a:gd name="T9" fmla="*/ 2147483646 h 18"/>
              <a:gd name="T10" fmla="*/ 2147483646 w 104"/>
              <a:gd name="T11" fmla="*/ 2147483646 h 18"/>
              <a:gd name="T12" fmla="*/ 0 w 104"/>
              <a:gd name="T13" fmla="*/ 2147483646 h 18"/>
              <a:gd name="T14" fmla="*/ 2147483646 w 10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"/>
              <a:gd name="T26" fmla="*/ 104 w 10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">
                <a:moveTo>
                  <a:pt x="26" y="0"/>
                </a:moveTo>
                <a:lnTo>
                  <a:pt x="26" y="4"/>
                </a:lnTo>
                <a:lnTo>
                  <a:pt x="104" y="4"/>
                </a:lnTo>
                <a:lnTo>
                  <a:pt x="104" y="14"/>
                </a:lnTo>
                <a:lnTo>
                  <a:pt x="26" y="14"/>
                </a:lnTo>
                <a:lnTo>
                  <a:pt x="26" y="18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8" name="Freeform 32"/>
          <p:cNvSpPr>
            <a:spLocks/>
          </p:cNvSpPr>
          <p:nvPr/>
        </p:nvSpPr>
        <p:spPr bwMode="auto">
          <a:xfrm>
            <a:off x="2854325" y="2603501"/>
            <a:ext cx="141288" cy="30163"/>
          </a:xfrm>
          <a:custGeom>
            <a:avLst/>
            <a:gdLst>
              <a:gd name="T0" fmla="*/ 2147483646 w 104"/>
              <a:gd name="T1" fmla="*/ 0 h 19"/>
              <a:gd name="T2" fmla="*/ 2147483646 w 104"/>
              <a:gd name="T3" fmla="*/ 2147483646 h 19"/>
              <a:gd name="T4" fmla="*/ 2147483646 w 104"/>
              <a:gd name="T5" fmla="*/ 2147483646 h 19"/>
              <a:gd name="T6" fmla="*/ 2147483646 w 104"/>
              <a:gd name="T7" fmla="*/ 2147483646 h 19"/>
              <a:gd name="T8" fmla="*/ 2147483646 w 104"/>
              <a:gd name="T9" fmla="*/ 2147483646 h 19"/>
              <a:gd name="T10" fmla="*/ 2147483646 w 104"/>
              <a:gd name="T11" fmla="*/ 2147483646 h 19"/>
              <a:gd name="T12" fmla="*/ 0 w 104"/>
              <a:gd name="T13" fmla="*/ 2147483646 h 19"/>
              <a:gd name="T14" fmla="*/ 2147483646 w 104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9"/>
              <a:gd name="T26" fmla="*/ 104 w 104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9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9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2854325" y="2427289"/>
            <a:ext cx="141288" cy="28575"/>
          </a:xfrm>
          <a:custGeom>
            <a:avLst/>
            <a:gdLst>
              <a:gd name="T0" fmla="*/ 2147483646 w 104"/>
              <a:gd name="T1" fmla="*/ 0 h 18"/>
              <a:gd name="T2" fmla="*/ 2147483646 w 104"/>
              <a:gd name="T3" fmla="*/ 2147483646 h 18"/>
              <a:gd name="T4" fmla="*/ 2147483646 w 104"/>
              <a:gd name="T5" fmla="*/ 2147483646 h 18"/>
              <a:gd name="T6" fmla="*/ 2147483646 w 104"/>
              <a:gd name="T7" fmla="*/ 2147483646 h 18"/>
              <a:gd name="T8" fmla="*/ 2147483646 w 104"/>
              <a:gd name="T9" fmla="*/ 2147483646 h 18"/>
              <a:gd name="T10" fmla="*/ 2147483646 w 104"/>
              <a:gd name="T11" fmla="*/ 2147483646 h 18"/>
              <a:gd name="T12" fmla="*/ 0 w 104"/>
              <a:gd name="T13" fmla="*/ 2147483646 h 18"/>
              <a:gd name="T14" fmla="*/ 2147483646 w 10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"/>
              <a:gd name="T26" fmla="*/ 104 w 10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">
                <a:moveTo>
                  <a:pt x="26" y="0"/>
                </a:moveTo>
                <a:lnTo>
                  <a:pt x="26" y="4"/>
                </a:lnTo>
                <a:lnTo>
                  <a:pt x="104" y="4"/>
                </a:lnTo>
                <a:lnTo>
                  <a:pt x="104" y="14"/>
                </a:lnTo>
                <a:lnTo>
                  <a:pt x="26" y="14"/>
                </a:lnTo>
                <a:lnTo>
                  <a:pt x="26" y="18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70" name="Freeform 34"/>
          <p:cNvSpPr>
            <a:spLocks/>
          </p:cNvSpPr>
          <p:nvPr/>
        </p:nvSpPr>
        <p:spPr bwMode="auto">
          <a:xfrm>
            <a:off x="2854325" y="2249488"/>
            <a:ext cx="141288" cy="30162"/>
          </a:xfrm>
          <a:custGeom>
            <a:avLst/>
            <a:gdLst>
              <a:gd name="T0" fmla="*/ 2147483646 w 104"/>
              <a:gd name="T1" fmla="*/ 0 h 19"/>
              <a:gd name="T2" fmla="*/ 2147483646 w 104"/>
              <a:gd name="T3" fmla="*/ 2147483646 h 19"/>
              <a:gd name="T4" fmla="*/ 2147483646 w 104"/>
              <a:gd name="T5" fmla="*/ 2147483646 h 19"/>
              <a:gd name="T6" fmla="*/ 2147483646 w 104"/>
              <a:gd name="T7" fmla="*/ 2147483646 h 19"/>
              <a:gd name="T8" fmla="*/ 2147483646 w 104"/>
              <a:gd name="T9" fmla="*/ 2147483646 h 19"/>
              <a:gd name="T10" fmla="*/ 2147483646 w 104"/>
              <a:gd name="T11" fmla="*/ 2147483646 h 19"/>
              <a:gd name="T12" fmla="*/ 0 w 104"/>
              <a:gd name="T13" fmla="*/ 2147483646 h 19"/>
              <a:gd name="T14" fmla="*/ 2147483646 w 104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9"/>
              <a:gd name="T26" fmla="*/ 104 w 104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9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9"/>
                </a:lnTo>
                <a:lnTo>
                  <a:pt x="0" y="10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71" name="Freeform 35"/>
          <p:cNvSpPr>
            <a:spLocks/>
          </p:cNvSpPr>
          <p:nvPr/>
        </p:nvSpPr>
        <p:spPr bwMode="auto">
          <a:xfrm>
            <a:off x="2854325" y="2073276"/>
            <a:ext cx="141288" cy="30163"/>
          </a:xfrm>
          <a:custGeom>
            <a:avLst/>
            <a:gdLst>
              <a:gd name="T0" fmla="*/ 2147483646 w 104"/>
              <a:gd name="T1" fmla="*/ 0 h 19"/>
              <a:gd name="T2" fmla="*/ 2147483646 w 104"/>
              <a:gd name="T3" fmla="*/ 2147483646 h 19"/>
              <a:gd name="T4" fmla="*/ 2147483646 w 104"/>
              <a:gd name="T5" fmla="*/ 2147483646 h 19"/>
              <a:gd name="T6" fmla="*/ 2147483646 w 104"/>
              <a:gd name="T7" fmla="*/ 2147483646 h 19"/>
              <a:gd name="T8" fmla="*/ 2147483646 w 104"/>
              <a:gd name="T9" fmla="*/ 2147483646 h 19"/>
              <a:gd name="T10" fmla="*/ 2147483646 w 104"/>
              <a:gd name="T11" fmla="*/ 2147483646 h 19"/>
              <a:gd name="T12" fmla="*/ 0 w 104"/>
              <a:gd name="T13" fmla="*/ 2147483646 h 19"/>
              <a:gd name="T14" fmla="*/ 2147483646 w 104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9"/>
              <a:gd name="T26" fmla="*/ 104 w 104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9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9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72" name="Rectangle 36"/>
          <p:cNvSpPr>
            <a:spLocks noChangeArrowheads="1"/>
          </p:cNvSpPr>
          <p:nvPr/>
        </p:nvSpPr>
        <p:spPr bwMode="auto">
          <a:xfrm>
            <a:off x="2357439" y="5734050"/>
            <a:ext cx="6381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73" name="Rectangle 37"/>
          <p:cNvSpPr>
            <a:spLocks noChangeArrowheads="1"/>
          </p:cNvSpPr>
          <p:nvPr/>
        </p:nvSpPr>
        <p:spPr bwMode="auto">
          <a:xfrm>
            <a:off x="2357439" y="5549900"/>
            <a:ext cx="6381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2357438" y="5373689"/>
            <a:ext cx="557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75" name="Rectangle 39"/>
          <p:cNvSpPr>
            <a:spLocks noChangeArrowheads="1"/>
          </p:cNvSpPr>
          <p:nvPr/>
        </p:nvSpPr>
        <p:spPr bwMode="auto">
          <a:xfrm>
            <a:off x="2357438" y="5027613"/>
            <a:ext cx="5572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2357438" y="4489450"/>
            <a:ext cx="55721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77" name="Rectangle 41"/>
          <p:cNvSpPr>
            <a:spLocks noChangeArrowheads="1"/>
          </p:cNvSpPr>
          <p:nvPr/>
        </p:nvSpPr>
        <p:spPr bwMode="auto">
          <a:xfrm>
            <a:off x="2357438" y="4843463"/>
            <a:ext cx="5572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78" name="Rectangle 42"/>
          <p:cNvSpPr>
            <a:spLocks noChangeArrowheads="1"/>
          </p:cNvSpPr>
          <p:nvPr/>
        </p:nvSpPr>
        <p:spPr bwMode="auto">
          <a:xfrm>
            <a:off x="2357438" y="4667250"/>
            <a:ext cx="5572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579" name="Rectangle 43"/>
          <p:cNvSpPr>
            <a:spLocks noChangeArrowheads="1"/>
          </p:cNvSpPr>
          <p:nvPr/>
        </p:nvSpPr>
        <p:spPr bwMode="auto">
          <a:xfrm>
            <a:off x="2357438" y="3598863"/>
            <a:ext cx="5572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68" name="Rectangle 44"/>
          <p:cNvSpPr>
            <a:spLocks noChangeArrowheads="1"/>
          </p:cNvSpPr>
          <p:nvPr/>
        </p:nvSpPr>
        <p:spPr bwMode="auto">
          <a:xfrm>
            <a:off x="2446339" y="3649664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180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81" name="Rectangle 45"/>
          <p:cNvSpPr>
            <a:spLocks noChangeArrowheads="1"/>
          </p:cNvSpPr>
          <p:nvPr/>
        </p:nvSpPr>
        <p:spPr bwMode="auto">
          <a:xfrm>
            <a:off x="2357438" y="3783013"/>
            <a:ext cx="5572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2446339" y="3825876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160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2357438" y="3959225"/>
            <a:ext cx="55721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72" name="Rectangle 48"/>
          <p:cNvSpPr>
            <a:spLocks noChangeArrowheads="1"/>
          </p:cNvSpPr>
          <p:nvPr/>
        </p:nvSpPr>
        <p:spPr bwMode="auto">
          <a:xfrm>
            <a:off x="2446339" y="4003676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140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85" name="Rectangle 49"/>
          <p:cNvSpPr>
            <a:spLocks noChangeArrowheads="1"/>
          </p:cNvSpPr>
          <p:nvPr/>
        </p:nvSpPr>
        <p:spPr bwMode="auto">
          <a:xfrm>
            <a:off x="2357438" y="4135439"/>
            <a:ext cx="557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74" name="Rectangle 50"/>
          <p:cNvSpPr>
            <a:spLocks noChangeArrowheads="1"/>
          </p:cNvSpPr>
          <p:nvPr/>
        </p:nvSpPr>
        <p:spPr bwMode="auto">
          <a:xfrm>
            <a:off x="2446339" y="4179889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120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87" name="Rectangle 51"/>
          <p:cNvSpPr>
            <a:spLocks noChangeArrowheads="1"/>
          </p:cNvSpPr>
          <p:nvPr/>
        </p:nvSpPr>
        <p:spPr bwMode="auto">
          <a:xfrm>
            <a:off x="2357438" y="1943100"/>
            <a:ext cx="55721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76" name="Rectangle 52"/>
          <p:cNvSpPr>
            <a:spLocks noChangeArrowheads="1"/>
          </p:cNvSpPr>
          <p:nvPr/>
        </p:nvSpPr>
        <p:spPr bwMode="auto">
          <a:xfrm>
            <a:off x="2446339" y="1998664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180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89" name="Rectangle 53"/>
          <p:cNvSpPr>
            <a:spLocks noChangeArrowheads="1"/>
          </p:cNvSpPr>
          <p:nvPr/>
        </p:nvSpPr>
        <p:spPr bwMode="auto">
          <a:xfrm>
            <a:off x="2357438" y="2781300"/>
            <a:ext cx="5572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78" name="Rectangle 54"/>
          <p:cNvSpPr>
            <a:spLocks noChangeArrowheads="1"/>
          </p:cNvSpPr>
          <p:nvPr/>
        </p:nvSpPr>
        <p:spPr bwMode="auto">
          <a:xfrm>
            <a:off x="2446339" y="2824164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180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91" name="Rectangle 55"/>
          <p:cNvSpPr>
            <a:spLocks noChangeArrowheads="1"/>
          </p:cNvSpPr>
          <p:nvPr/>
        </p:nvSpPr>
        <p:spPr bwMode="auto">
          <a:xfrm>
            <a:off x="2357438" y="2132014"/>
            <a:ext cx="557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80" name="Rectangle 56"/>
          <p:cNvSpPr>
            <a:spLocks noChangeArrowheads="1"/>
          </p:cNvSpPr>
          <p:nvPr/>
        </p:nvSpPr>
        <p:spPr bwMode="auto">
          <a:xfrm>
            <a:off x="2446339" y="2176464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160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93" name="Rectangle 57"/>
          <p:cNvSpPr>
            <a:spLocks noChangeArrowheads="1"/>
          </p:cNvSpPr>
          <p:nvPr/>
        </p:nvSpPr>
        <p:spPr bwMode="auto">
          <a:xfrm>
            <a:off x="2357438" y="2309813"/>
            <a:ext cx="5572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82" name="Rectangle 58"/>
          <p:cNvSpPr>
            <a:spLocks noChangeArrowheads="1"/>
          </p:cNvSpPr>
          <p:nvPr/>
        </p:nvSpPr>
        <p:spPr bwMode="auto">
          <a:xfrm>
            <a:off x="2446339" y="2352676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140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95" name="Rectangle 59"/>
          <p:cNvSpPr>
            <a:spLocks noChangeArrowheads="1"/>
          </p:cNvSpPr>
          <p:nvPr/>
        </p:nvSpPr>
        <p:spPr bwMode="auto">
          <a:xfrm>
            <a:off x="2357438" y="2486025"/>
            <a:ext cx="5572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84" name="Rectangle 60"/>
          <p:cNvSpPr>
            <a:spLocks noChangeArrowheads="1"/>
          </p:cNvSpPr>
          <p:nvPr/>
        </p:nvSpPr>
        <p:spPr bwMode="auto">
          <a:xfrm>
            <a:off x="2446339" y="2530476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120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485" name="Rectangle 61"/>
          <p:cNvSpPr>
            <a:spLocks noChangeArrowheads="1"/>
          </p:cNvSpPr>
          <p:nvPr/>
        </p:nvSpPr>
        <p:spPr bwMode="auto">
          <a:xfrm>
            <a:off x="2373314" y="3178176"/>
            <a:ext cx="38792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140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486" name="Rectangle 62"/>
          <p:cNvSpPr>
            <a:spLocks noChangeArrowheads="1"/>
          </p:cNvSpPr>
          <p:nvPr/>
        </p:nvSpPr>
        <p:spPr bwMode="auto">
          <a:xfrm>
            <a:off x="2446339" y="3362326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120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99" name="Rectangle 63"/>
          <p:cNvSpPr>
            <a:spLocks noChangeArrowheads="1"/>
          </p:cNvSpPr>
          <p:nvPr/>
        </p:nvSpPr>
        <p:spPr bwMode="auto">
          <a:xfrm>
            <a:off x="2357438" y="2890838"/>
            <a:ext cx="5572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88" name="Rectangle 64"/>
          <p:cNvSpPr>
            <a:spLocks noChangeArrowheads="1"/>
          </p:cNvSpPr>
          <p:nvPr/>
        </p:nvSpPr>
        <p:spPr bwMode="auto">
          <a:xfrm>
            <a:off x="2446339" y="3008314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160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601" name="Line 65"/>
          <p:cNvSpPr>
            <a:spLocks noChangeShapeType="1"/>
          </p:cNvSpPr>
          <p:nvPr/>
        </p:nvSpPr>
        <p:spPr bwMode="auto">
          <a:xfrm>
            <a:off x="2917825" y="5359401"/>
            <a:ext cx="1588" cy="7080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602" name="Freeform 66"/>
          <p:cNvSpPr>
            <a:spLocks/>
          </p:cNvSpPr>
          <p:nvPr/>
        </p:nvSpPr>
        <p:spPr bwMode="auto">
          <a:xfrm>
            <a:off x="2847976" y="5418138"/>
            <a:ext cx="138113" cy="30162"/>
          </a:xfrm>
          <a:custGeom>
            <a:avLst/>
            <a:gdLst>
              <a:gd name="T0" fmla="*/ 2147483646 w 104"/>
              <a:gd name="T1" fmla="*/ 0 h 19"/>
              <a:gd name="T2" fmla="*/ 2147483646 w 104"/>
              <a:gd name="T3" fmla="*/ 2147483646 h 19"/>
              <a:gd name="T4" fmla="*/ 2147483646 w 104"/>
              <a:gd name="T5" fmla="*/ 2147483646 h 19"/>
              <a:gd name="T6" fmla="*/ 2147483646 w 104"/>
              <a:gd name="T7" fmla="*/ 2147483646 h 19"/>
              <a:gd name="T8" fmla="*/ 2147483646 w 104"/>
              <a:gd name="T9" fmla="*/ 2147483646 h 19"/>
              <a:gd name="T10" fmla="*/ 2147483646 w 104"/>
              <a:gd name="T11" fmla="*/ 2147483646 h 19"/>
              <a:gd name="T12" fmla="*/ 0 w 104"/>
              <a:gd name="T13" fmla="*/ 2147483646 h 19"/>
              <a:gd name="T14" fmla="*/ 2147483646 w 104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9"/>
              <a:gd name="T26" fmla="*/ 104 w 104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9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9"/>
                </a:lnTo>
                <a:lnTo>
                  <a:pt x="0" y="10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603" name="Freeform 67"/>
          <p:cNvSpPr>
            <a:spLocks/>
          </p:cNvSpPr>
          <p:nvPr/>
        </p:nvSpPr>
        <p:spPr bwMode="auto">
          <a:xfrm>
            <a:off x="2847976" y="5595939"/>
            <a:ext cx="138113" cy="28575"/>
          </a:xfrm>
          <a:custGeom>
            <a:avLst/>
            <a:gdLst>
              <a:gd name="T0" fmla="*/ 2147483646 w 104"/>
              <a:gd name="T1" fmla="*/ 0 h 18"/>
              <a:gd name="T2" fmla="*/ 2147483646 w 104"/>
              <a:gd name="T3" fmla="*/ 2147483646 h 18"/>
              <a:gd name="T4" fmla="*/ 2147483646 w 104"/>
              <a:gd name="T5" fmla="*/ 2147483646 h 18"/>
              <a:gd name="T6" fmla="*/ 2147483646 w 104"/>
              <a:gd name="T7" fmla="*/ 2147483646 h 18"/>
              <a:gd name="T8" fmla="*/ 2147483646 w 104"/>
              <a:gd name="T9" fmla="*/ 2147483646 h 18"/>
              <a:gd name="T10" fmla="*/ 2147483646 w 104"/>
              <a:gd name="T11" fmla="*/ 2147483646 h 18"/>
              <a:gd name="T12" fmla="*/ 0 w 104"/>
              <a:gd name="T13" fmla="*/ 2147483646 h 18"/>
              <a:gd name="T14" fmla="*/ 2147483646 w 10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"/>
              <a:gd name="T26" fmla="*/ 104 w 10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">
                <a:moveTo>
                  <a:pt x="26" y="0"/>
                </a:moveTo>
                <a:lnTo>
                  <a:pt x="26" y="4"/>
                </a:lnTo>
                <a:lnTo>
                  <a:pt x="104" y="4"/>
                </a:lnTo>
                <a:lnTo>
                  <a:pt x="104" y="14"/>
                </a:lnTo>
                <a:lnTo>
                  <a:pt x="26" y="14"/>
                </a:lnTo>
                <a:lnTo>
                  <a:pt x="26" y="18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604" name="Freeform 68"/>
          <p:cNvSpPr>
            <a:spLocks/>
          </p:cNvSpPr>
          <p:nvPr/>
        </p:nvSpPr>
        <p:spPr bwMode="auto">
          <a:xfrm>
            <a:off x="2847976" y="5772151"/>
            <a:ext cx="138113" cy="30163"/>
          </a:xfrm>
          <a:custGeom>
            <a:avLst/>
            <a:gdLst>
              <a:gd name="T0" fmla="*/ 2147483646 w 104"/>
              <a:gd name="T1" fmla="*/ 0 h 19"/>
              <a:gd name="T2" fmla="*/ 2147483646 w 104"/>
              <a:gd name="T3" fmla="*/ 2147483646 h 19"/>
              <a:gd name="T4" fmla="*/ 2147483646 w 104"/>
              <a:gd name="T5" fmla="*/ 2147483646 h 19"/>
              <a:gd name="T6" fmla="*/ 2147483646 w 104"/>
              <a:gd name="T7" fmla="*/ 2147483646 h 19"/>
              <a:gd name="T8" fmla="*/ 2147483646 w 104"/>
              <a:gd name="T9" fmla="*/ 2147483646 h 19"/>
              <a:gd name="T10" fmla="*/ 2147483646 w 104"/>
              <a:gd name="T11" fmla="*/ 2147483646 h 19"/>
              <a:gd name="T12" fmla="*/ 0 w 104"/>
              <a:gd name="T13" fmla="*/ 2147483646 h 19"/>
              <a:gd name="T14" fmla="*/ 2147483646 w 104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9"/>
              <a:gd name="T26" fmla="*/ 104 w 104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9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9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605" name="Freeform 69"/>
          <p:cNvSpPr>
            <a:spLocks/>
          </p:cNvSpPr>
          <p:nvPr/>
        </p:nvSpPr>
        <p:spPr bwMode="auto">
          <a:xfrm>
            <a:off x="2847976" y="5948363"/>
            <a:ext cx="138113" cy="30162"/>
          </a:xfrm>
          <a:custGeom>
            <a:avLst/>
            <a:gdLst>
              <a:gd name="T0" fmla="*/ 2147483646 w 104"/>
              <a:gd name="T1" fmla="*/ 0 h 19"/>
              <a:gd name="T2" fmla="*/ 2147483646 w 104"/>
              <a:gd name="T3" fmla="*/ 2147483646 h 19"/>
              <a:gd name="T4" fmla="*/ 2147483646 w 104"/>
              <a:gd name="T5" fmla="*/ 2147483646 h 19"/>
              <a:gd name="T6" fmla="*/ 2147483646 w 104"/>
              <a:gd name="T7" fmla="*/ 2147483646 h 19"/>
              <a:gd name="T8" fmla="*/ 2147483646 w 104"/>
              <a:gd name="T9" fmla="*/ 2147483646 h 19"/>
              <a:gd name="T10" fmla="*/ 2147483646 w 104"/>
              <a:gd name="T11" fmla="*/ 2147483646 h 19"/>
              <a:gd name="T12" fmla="*/ 0 w 104"/>
              <a:gd name="T13" fmla="*/ 2147483646 h 19"/>
              <a:gd name="T14" fmla="*/ 2147483646 w 104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9"/>
              <a:gd name="T26" fmla="*/ 104 w 104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9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9"/>
                </a:lnTo>
                <a:lnTo>
                  <a:pt x="0" y="10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606" name="Rectangle 70"/>
          <p:cNvSpPr>
            <a:spLocks noChangeArrowheads="1"/>
          </p:cNvSpPr>
          <p:nvPr/>
        </p:nvSpPr>
        <p:spPr bwMode="auto">
          <a:xfrm>
            <a:off x="2473325" y="5838825"/>
            <a:ext cx="4254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495" name="Rectangle 71"/>
          <p:cNvSpPr>
            <a:spLocks noChangeArrowheads="1"/>
          </p:cNvSpPr>
          <p:nvPr/>
        </p:nvSpPr>
        <p:spPr bwMode="auto">
          <a:xfrm>
            <a:off x="2468564" y="5867401"/>
            <a:ext cx="28212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120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496" name="Rectangle 72"/>
          <p:cNvSpPr>
            <a:spLocks noChangeArrowheads="1"/>
          </p:cNvSpPr>
          <p:nvPr/>
        </p:nvSpPr>
        <p:spPr bwMode="auto">
          <a:xfrm>
            <a:off x="2438401" y="5697539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140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497" name="Rectangle 73"/>
          <p:cNvSpPr>
            <a:spLocks noChangeArrowheads="1"/>
          </p:cNvSpPr>
          <p:nvPr/>
        </p:nvSpPr>
        <p:spPr bwMode="auto">
          <a:xfrm>
            <a:off x="2438401" y="5521326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160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498" name="Rectangle 74"/>
          <p:cNvSpPr>
            <a:spLocks noChangeArrowheads="1"/>
          </p:cNvSpPr>
          <p:nvPr/>
        </p:nvSpPr>
        <p:spPr bwMode="auto">
          <a:xfrm>
            <a:off x="2438401" y="5345114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180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611" name="Line 75"/>
          <p:cNvSpPr>
            <a:spLocks noChangeShapeType="1"/>
          </p:cNvSpPr>
          <p:nvPr/>
        </p:nvSpPr>
        <p:spPr bwMode="auto">
          <a:xfrm>
            <a:off x="2909888" y="4551364"/>
            <a:ext cx="0" cy="631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612" name="Freeform 76"/>
          <p:cNvSpPr>
            <a:spLocks/>
          </p:cNvSpPr>
          <p:nvPr/>
        </p:nvSpPr>
        <p:spPr bwMode="auto">
          <a:xfrm>
            <a:off x="2840039" y="5103814"/>
            <a:ext cx="141287" cy="28575"/>
          </a:xfrm>
          <a:custGeom>
            <a:avLst/>
            <a:gdLst>
              <a:gd name="T0" fmla="*/ 2147483646 w 104"/>
              <a:gd name="T1" fmla="*/ 0 h 18"/>
              <a:gd name="T2" fmla="*/ 2147483646 w 104"/>
              <a:gd name="T3" fmla="*/ 2147483646 h 18"/>
              <a:gd name="T4" fmla="*/ 2147483646 w 104"/>
              <a:gd name="T5" fmla="*/ 2147483646 h 18"/>
              <a:gd name="T6" fmla="*/ 2147483646 w 104"/>
              <a:gd name="T7" fmla="*/ 2147483646 h 18"/>
              <a:gd name="T8" fmla="*/ 2147483646 w 104"/>
              <a:gd name="T9" fmla="*/ 2147483646 h 18"/>
              <a:gd name="T10" fmla="*/ 2147483646 w 104"/>
              <a:gd name="T11" fmla="*/ 2147483646 h 18"/>
              <a:gd name="T12" fmla="*/ 0 w 104"/>
              <a:gd name="T13" fmla="*/ 2147483646 h 18"/>
              <a:gd name="T14" fmla="*/ 2147483646 w 10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"/>
              <a:gd name="T26" fmla="*/ 104 w 10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">
                <a:moveTo>
                  <a:pt x="26" y="0"/>
                </a:moveTo>
                <a:lnTo>
                  <a:pt x="26" y="4"/>
                </a:lnTo>
                <a:lnTo>
                  <a:pt x="104" y="4"/>
                </a:lnTo>
                <a:lnTo>
                  <a:pt x="104" y="13"/>
                </a:lnTo>
                <a:lnTo>
                  <a:pt x="26" y="13"/>
                </a:lnTo>
                <a:lnTo>
                  <a:pt x="26" y="18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613" name="Freeform 77"/>
          <p:cNvSpPr>
            <a:spLocks/>
          </p:cNvSpPr>
          <p:nvPr/>
        </p:nvSpPr>
        <p:spPr bwMode="auto">
          <a:xfrm>
            <a:off x="2840039" y="4926013"/>
            <a:ext cx="141287" cy="30162"/>
          </a:xfrm>
          <a:custGeom>
            <a:avLst/>
            <a:gdLst>
              <a:gd name="T0" fmla="*/ 2147483646 w 104"/>
              <a:gd name="T1" fmla="*/ 0 h 19"/>
              <a:gd name="T2" fmla="*/ 2147483646 w 104"/>
              <a:gd name="T3" fmla="*/ 2147483646 h 19"/>
              <a:gd name="T4" fmla="*/ 2147483646 w 104"/>
              <a:gd name="T5" fmla="*/ 2147483646 h 19"/>
              <a:gd name="T6" fmla="*/ 2147483646 w 104"/>
              <a:gd name="T7" fmla="*/ 2147483646 h 19"/>
              <a:gd name="T8" fmla="*/ 2147483646 w 104"/>
              <a:gd name="T9" fmla="*/ 2147483646 h 19"/>
              <a:gd name="T10" fmla="*/ 2147483646 w 104"/>
              <a:gd name="T11" fmla="*/ 2147483646 h 19"/>
              <a:gd name="T12" fmla="*/ 0 w 104"/>
              <a:gd name="T13" fmla="*/ 2147483646 h 19"/>
              <a:gd name="T14" fmla="*/ 2147483646 w 104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9"/>
              <a:gd name="T26" fmla="*/ 104 w 104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9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9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614" name="Freeform 78"/>
          <p:cNvSpPr>
            <a:spLocks/>
          </p:cNvSpPr>
          <p:nvPr/>
        </p:nvSpPr>
        <p:spPr bwMode="auto">
          <a:xfrm>
            <a:off x="2840039" y="4749801"/>
            <a:ext cx="141287" cy="28575"/>
          </a:xfrm>
          <a:custGeom>
            <a:avLst/>
            <a:gdLst>
              <a:gd name="T0" fmla="*/ 2147483646 w 104"/>
              <a:gd name="T1" fmla="*/ 0 h 18"/>
              <a:gd name="T2" fmla="*/ 2147483646 w 104"/>
              <a:gd name="T3" fmla="*/ 2147483646 h 18"/>
              <a:gd name="T4" fmla="*/ 2147483646 w 104"/>
              <a:gd name="T5" fmla="*/ 2147483646 h 18"/>
              <a:gd name="T6" fmla="*/ 2147483646 w 104"/>
              <a:gd name="T7" fmla="*/ 2147483646 h 18"/>
              <a:gd name="T8" fmla="*/ 2147483646 w 104"/>
              <a:gd name="T9" fmla="*/ 2147483646 h 18"/>
              <a:gd name="T10" fmla="*/ 2147483646 w 104"/>
              <a:gd name="T11" fmla="*/ 2147483646 h 18"/>
              <a:gd name="T12" fmla="*/ 0 w 104"/>
              <a:gd name="T13" fmla="*/ 2147483646 h 18"/>
              <a:gd name="T14" fmla="*/ 2147483646 w 10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8"/>
              <a:gd name="T26" fmla="*/ 104 w 10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8">
                <a:moveTo>
                  <a:pt x="26" y="0"/>
                </a:moveTo>
                <a:lnTo>
                  <a:pt x="26" y="4"/>
                </a:lnTo>
                <a:lnTo>
                  <a:pt x="104" y="4"/>
                </a:lnTo>
                <a:lnTo>
                  <a:pt x="104" y="14"/>
                </a:lnTo>
                <a:lnTo>
                  <a:pt x="26" y="14"/>
                </a:lnTo>
                <a:lnTo>
                  <a:pt x="26" y="18"/>
                </a:lnTo>
                <a:lnTo>
                  <a:pt x="0" y="9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615" name="Freeform 79"/>
          <p:cNvSpPr>
            <a:spLocks/>
          </p:cNvSpPr>
          <p:nvPr/>
        </p:nvSpPr>
        <p:spPr bwMode="auto">
          <a:xfrm>
            <a:off x="2840039" y="4572001"/>
            <a:ext cx="141287" cy="30163"/>
          </a:xfrm>
          <a:custGeom>
            <a:avLst/>
            <a:gdLst>
              <a:gd name="T0" fmla="*/ 2147483646 w 104"/>
              <a:gd name="T1" fmla="*/ 0 h 19"/>
              <a:gd name="T2" fmla="*/ 2147483646 w 104"/>
              <a:gd name="T3" fmla="*/ 2147483646 h 19"/>
              <a:gd name="T4" fmla="*/ 2147483646 w 104"/>
              <a:gd name="T5" fmla="*/ 2147483646 h 19"/>
              <a:gd name="T6" fmla="*/ 2147483646 w 104"/>
              <a:gd name="T7" fmla="*/ 2147483646 h 19"/>
              <a:gd name="T8" fmla="*/ 2147483646 w 104"/>
              <a:gd name="T9" fmla="*/ 2147483646 h 19"/>
              <a:gd name="T10" fmla="*/ 2147483646 w 104"/>
              <a:gd name="T11" fmla="*/ 2147483646 h 19"/>
              <a:gd name="T12" fmla="*/ 0 w 104"/>
              <a:gd name="T13" fmla="*/ 2147483646 h 19"/>
              <a:gd name="T14" fmla="*/ 2147483646 w 104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9"/>
              <a:gd name="T26" fmla="*/ 104 w 104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9">
                <a:moveTo>
                  <a:pt x="26" y="0"/>
                </a:moveTo>
                <a:lnTo>
                  <a:pt x="26" y="5"/>
                </a:lnTo>
                <a:lnTo>
                  <a:pt x="104" y="5"/>
                </a:lnTo>
                <a:lnTo>
                  <a:pt x="104" y="14"/>
                </a:lnTo>
                <a:lnTo>
                  <a:pt x="26" y="14"/>
                </a:lnTo>
                <a:lnTo>
                  <a:pt x="26" y="19"/>
                </a:lnTo>
                <a:lnTo>
                  <a:pt x="0" y="10"/>
                </a:lnTo>
                <a:lnTo>
                  <a:pt x="26" y="0"/>
                </a:lnTo>
                <a:close/>
              </a:path>
            </a:pathLst>
          </a:custGeom>
          <a:solidFill>
            <a:srgbClr val="00CC99"/>
          </a:solidFill>
          <a:ln w="11113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04" name="Rectangle 80"/>
          <p:cNvSpPr>
            <a:spLocks noChangeArrowheads="1"/>
          </p:cNvSpPr>
          <p:nvPr/>
        </p:nvSpPr>
        <p:spPr bwMode="auto">
          <a:xfrm>
            <a:off x="2430464" y="5029201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120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505" name="Rectangle 81"/>
          <p:cNvSpPr>
            <a:spLocks noChangeArrowheads="1"/>
          </p:cNvSpPr>
          <p:nvPr/>
        </p:nvSpPr>
        <p:spPr bwMode="auto">
          <a:xfrm>
            <a:off x="2430464" y="4498976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180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506" name="Rectangle 82"/>
          <p:cNvSpPr>
            <a:spLocks noChangeArrowheads="1"/>
          </p:cNvSpPr>
          <p:nvPr/>
        </p:nvSpPr>
        <p:spPr bwMode="auto">
          <a:xfrm>
            <a:off x="2430464" y="4852989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140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507" name="Rectangle 83"/>
          <p:cNvSpPr>
            <a:spLocks noChangeArrowheads="1"/>
          </p:cNvSpPr>
          <p:nvPr/>
        </p:nvSpPr>
        <p:spPr bwMode="auto">
          <a:xfrm>
            <a:off x="2430464" y="4675189"/>
            <a:ext cx="3173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160</a:t>
            </a:r>
            <a:endParaRPr lang="ru-RU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620" name="Rectangle 84"/>
          <p:cNvSpPr>
            <a:spLocks noChangeArrowheads="1"/>
          </p:cNvSpPr>
          <p:nvPr/>
        </p:nvSpPr>
        <p:spPr bwMode="auto">
          <a:xfrm>
            <a:off x="3097213" y="4189414"/>
            <a:ext cx="214312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21" name="Rectangle 85"/>
          <p:cNvSpPr>
            <a:spLocks noChangeArrowheads="1"/>
          </p:cNvSpPr>
          <p:nvPr/>
        </p:nvSpPr>
        <p:spPr bwMode="auto">
          <a:xfrm>
            <a:off x="3311525" y="4189414"/>
            <a:ext cx="211138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22" name="Rectangle 86"/>
          <p:cNvSpPr>
            <a:spLocks noChangeArrowheads="1"/>
          </p:cNvSpPr>
          <p:nvPr/>
        </p:nvSpPr>
        <p:spPr bwMode="auto">
          <a:xfrm>
            <a:off x="3522663" y="4189414"/>
            <a:ext cx="214312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23" name="Rectangle 87"/>
          <p:cNvSpPr>
            <a:spLocks noChangeArrowheads="1"/>
          </p:cNvSpPr>
          <p:nvPr/>
        </p:nvSpPr>
        <p:spPr bwMode="auto">
          <a:xfrm>
            <a:off x="3736976" y="4189414"/>
            <a:ext cx="214313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24" name="Rectangle 88"/>
          <p:cNvSpPr>
            <a:spLocks noChangeArrowheads="1"/>
          </p:cNvSpPr>
          <p:nvPr/>
        </p:nvSpPr>
        <p:spPr bwMode="auto">
          <a:xfrm>
            <a:off x="3951289" y="4189414"/>
            <a:ext cx="211137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25" name="Rectangle 89"/>
          <p:cNvSpPr>
            <a:spLocks noChangeArrowheads="1"/>
          </p:cNvSpPr>
          <p:nvPr/>
        </p:nvSpPr>
        <p:spPr bwMode="auto">
          <a:xfrm>
            <a:off x="3097213" y="4017964"/>
            <a:ext cx="214312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26" name="Rectangle 90"/>
          <p:cNvSpPr>
            <a:spLocks noChangeArrowheads="1"/>
          </p:cNvSpPr>
          <p:nvPr/>
        </p:nvSpPr>
        <p:spPr bwMode="auto">
          <a:xfrm>
            <a:off x="3097213" y="3833814"/>
            <a:ext cx="214312" cy="161925"/>
          </a:xfrm>
          <a:prstGeom prst="rect">
            <a:avLst/>
          </a:prstGeom>
          <a:solidFill>
            <a:srgbClr val="FFFF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27" name="Rectangle 91"/>
          <p:cNvSpPr>
            <a:spLocks noChangeArrowheads="1"/>
          </p:cNvSpPr>
          <p:nvPr/>
        </p:nvSpPr>
        <p:spPr bwMode="auto">
          <a:xfrm>
            <a:off x="3097213" y="3663951"/>
            <a:ext cx="214312" cy="155575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28" name="Rectangle 92"/>
          <p:cNvSpPr>
            <a:spLocks noChangeArrowheads="1"/>
          </p:cNvSpPr>
          <p:nvPr/>
        </p:nvSpPr>
        <p:spPr bwMode="auto">
          <a:xfrm>
            <a:off x="3097213" y="3362326"/>
            <a:ext cx="214312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29" name="Rectangle 93"/>
          <p:cNvSpPr>
            <a:spLocks noChangeArrowheads="1"/>
          </p:cNvSpPr>
          <p:nvPr/>
        </p:nvSpPr>
        <p:spPr bwMode="auto">
          <a:xfrm>
            <a:off x="3311525" y="4017964"/>
            <a:ext cx="211138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30" name="Rectangle 94"/>
          <p:cNvSpPr>
            <a:spLocks noChangeArrowheads="1"/>
          </p:cNvSpPr>
          <p:nvPr/>
        </p:nvSpPr>
        <p:spPr bwMode="auto">
          <a:xfrm>
            <a:off x="3522663" y="4017964"/>
            <a:ext cx="214312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3736976" y="4017964"/>
            <a:ext cx="214313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32" name="Rectangle 96"/>
          <p:cNvSpPr>
            <a:spLocks noChangeArrowheads="1"/>
          </p:cNvSpPr>
          <p:nvPr/>
        </p:nvSpPr>
        <p:spPr bwMode="auto">
          <a:xfrm>
            <a:off x="3951289" y="4017964"/>
            <a:ext cx="211137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33" name="Rectangle 97"/>
          <p:cNvSpPr>
            <a:spLocks noChangeArrowheads="1"/>
          </p:cNvSpPr>
          <p:nvPr/>
        </p:nvSpPr>
        <p:spPr bwMode="auto">
          <a:xfrm>
            <a:off x="3311525" y="3833814"/>
            <a:ext cx="211138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34" name="Rectangle 98"/>
          <p:cNvSpPr>
            <a:spLocks noChangeArrowheads="1"/>
          </p:cNvSpPr>
          <p:nvPr/>
        </p:nvSpPr>
        <p:spPr bwMode="auto">
          <a:xfrm>
            <a:off x="3522663" y="3833814"/>
            <a:ext cx="214312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35" name="Rectangle 99"/>
          <p:cNvSpPr>
            <a:spLocks noChangeArrowheads="1"/>
          </p:cNvSpPr>
          <p:nvPr/>
        </p:nvSpPr>
        <p:spPr bwMode="auto">
          <a:xfrm>
            <a:off x="3736976" y="3833814"/>
            <a:ext cx="214313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36" name="Rectangle 100"/>
          <p:cNvSpPr>
            <a:spLocks noChangeArrowheads="1"/>
          </p:cNvSpPr>
          <p:nvPr/>
        </p:nvSpPr>
        <p:spPr bwMode="auto">
          <a:xfrm>
            <a:off x="3951289" y="3833814"/>
            <a:ext cx="211137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37" name="Rectangle 101"/>
          <p:cNvSpPr>
            <a:spLocks noChangeArrowheads="1"/>
          </p:cNvSpPr>
          <p:nvPr/>
        </p:nvSpPr>
        <p:spPr bwMode="auto">
          <a:xfrm>
            <a:off x="3311525" y="3663951"/>
            <a:ext cx="211138" cy="155575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38" name="Rectangle 102"/>
          <p:cNvSpPr>
            <a:spLocks noChangeArrowheads="1"/>
          </p:cNvSpPr>
          <p:nvPr/>
        </p:nvSpPr>
        <p:spPr bwMode="auto">
          <a:xfrm>
            <a:off x="3522663" y="3663951"/>
            <a:ext cx="214312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39" name="Rectangle 103"/>
          <p:cNvSpPr>
            <a:spLocks noChangeArrowheads="1"/>
          </p:cNvSpPr>
          <p:nvPr/>
        </p:nvSpPr>
        <p:spPr bwMode="auto">
          <a:xfrm>
            <a:off x="3736976" y="3663951"/>
            <a:ext cx="214313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40" name="Rectangle 104"/>
          <p:cNvSpPr>
            <a:spLocks noChangeArrowheads="1"/>
          </p:cNvSpPr>
          <p:nvPr/>
        </p:nvSpPr>
        <p:spPr bwMode="auto">
          <a:xfrm>
            <a:off x="3951289" y="3663951"/>
            <a:ext cx="211137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41" name="Rectangle 105"/>
          <p:cNvSpPr>
            <a:spLocks noChangeArrowheads="1"/>
          </p:cNvSpPr>
          <p:nvPr/>
        </p:nvSpPr>
        <p:spPr bwMode="auto">
          <a:xfrm>
            <a:off x="3311525" y="3362326"/>
            <a:ext cx="211138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42" name="Rectangle 106"/>
          <p:cNvSpPr>
            <a:spLocks noChangeArrowheads="1"/>
          </p:cNvSpPr>
          <p:nvPr/>
        </p:nvSpPr>
        <p:spPr bwMode="auto">
          <a:xfrm>
            <a:off x="3522663" y="3362326"/>
            <a:ext cx="214312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43" name="Rectangle 107"/>
          <p:cNvSpPr>
            <a:spLocks noChangeArrowheads="1"/>
          </p:cNvSpPr>
          <p:nvPr/>
        </p:nvSpPr>
        <p:spPr bwMode="auto">
          <a:xfrm>
            <a:off x="3736976" y="3362326"/>
            <a:ext cx="214313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44" name="Rectangle 108"/>
          <p:cNvSpPr>
            <a:spLocks noChangeArrowheads="1"/>
          </p:cNvSpPr>
          <p:nvPr/>
        </p:nvSpPr>
        <p:spPr bwMode="auto">
          <a:xfrm>
            <a:off x="3951289" y="3362326"/>
            <a:ext cx="211137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45" name="Rectangle 109"/>
          <p:cNvSpPr>
            <a:spLocks noChangeArrowheads="1"/>
          </p:cNvSpPr>
          <p:nvPr/>
        </p:nvSpPr>
        <p:spPr bwMode="auto">
          <a:xfrm>
            <a:off x="3097213" y="3192464"/>
            <a:ext cx="214312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46" name="Rectangle 110"/>
          <p:cNvSpPr>
            <a:spLocks noChangeArrowheads="1"/>
          </p:cNvSpPr>
          <p:nvPr/>
        </p:nvSpPr>
        <p:spPr bwMode="auto">
          <a:xfrm>
            <a:off x="3311525" y="3192464"/>
            <a:ext cx="211138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47" name="Rectangle 111"/>
          <p:cNvSpPr>
            <a:spLocks noChangeArrowheads="1"/>
          </p:cNvSpPr>
          <p:nvPr/>
        </p:nvSpPr>
        <p:spPr bwMode="auto">
          <a:xfrm>
            <a:off x="3522663" y="3192464"/>
            <a:ext cx="214312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48" name="Rectangle 112"/>
          <p:cNvSpPr>
            <a:spLocks noChangeArrowheads="1"/>
          </p:cNvSpPr>
          <p:nvPr/>
        </p:nvSpPr>
        <p:spPr bwMode="auto">
          <a:xfrm>
            <a:off x="3736976" y="3192464"/>
            <a:ext cx="214313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49" name="Rectangle 113"/>
          <p:cNvSpPr>
            <a:spLocks noChangeArrowheads="1"/>
          </p:cNvSpPr>
          <p:nvPr/>
        </p:nvSpPr>
        <p:spPr bwMode="auto">
          <a:xfrm>
            <a:off x="3951289" y="3192464"/>
            <a:ext cx="211137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50" name="Rectangle 114"/>
          <p:cNvSpPr>
            <a:spLocks noChangeArrowheads="1"/>
          </p:cNvSpPr>
          <p:nvPr/>
        </p:nvSpPr>
        <p:spPr bwMode="auto">
          <a:xfrm>
            <a:off x="3097213" y="3016250"/>
            <a:ext cx="214312" cy="153988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51" name="Rectangle 115"/>
          <p:cNvSpPr>
            <a:spLocks noChangeArrowheads="1"/>
          </p:cNvSpPr>
          <p:nvPr/>
        </p:nvSpPr>
        <p:spPr bwMode="auto">
          <a:xfrm>
            <a:off x="3311525" y="3016250"/>
            <a:ext cx="211138" cy="153988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52" name="Rectangle 116"/>
          <p:cNvSpPr>
            <a:spLocks noChangeArrowheads="1"/>
          </p:cNvSpPr>
          <p:nvPr/>
        </p:nvSpPr>
        <p:spPr bwMode="auto">
          <a:xfrm>
            <a:off x="3522663" y="3016250"/>
            <a:ext cx="214312" cy="153988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53" name="Rectangle 117"/>
          <p:cNvSpPr>
            <a:spLocks noChangeArrowheads="1"/>
          </p:cNvSpPr>
          <p:nvPr/>
        </p:nvSpPr>
        <p:spPr bwMode="auto">
          <a:xfrm>
            <a:off x="3736976" y="3016250"/>
            <a:ext cx="214313" cy="153988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54" name="Rectangle 118"/>
          <p:cNvSpPr>
            <a:spLocks noChangeArrowheads="1"/>
          </p:cNvSpPr>
          <p:nvPr/>
        </p:nvSpPr>
        <p:spPr bwMode="auto">
          <a:xfrm>
            <a:off x="3951289" y="3016250"/>
            <a:ext cx="211137" cy="153988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55" name="Rectangle 119"/>
          <p:cNvSpPr>
            <a:spLocks noChangeArrowheads="1"/>
          </p:cNvSpPr>
          <p:nvPr/>
        </p:nvSpPr>
        <p:spPr bwMode="auto">
          <a:xfrm>
            <a:off x="3097213" y="2840039"/>
            <a:ext cx="214312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56" name="Rectangle 120"/>
          <p:cNvSpPr>
            <a:spLocks noChangeArrowheads="1"/>
          </p:cNvSpPr>
          <p:nvPr/>
        </p:nvSpPr>
        <p:spPr bwMode="auto">
          <a:xfrm>
            <a:off x="3311525" y="2840039"/>
            <a:ext cx="211138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57" name="Rectangle 121"/>
          <p:cNvSpPr>
            <a:spLocks noChangeArrowheads="1"/>
          </p:cNvSpPr>
          <p:nvPr/>
        </p:nvSpPr>
        <p:spPr bwMode="auto">
          <a:xfrm>
            <a:off x="3522663" y="2840039"/>
            <a:ext cx="214312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58" name="Rectangle 122"/>
          <p:cNvSpPr>
            <a:spLocks noChangeArrowheads="1"/>
          </p:cNvSpPr>
          <p:nvPr/>
        </p:nvSpPr>
        <p:spPr bwMode="auto">
          <a:xfrm>
            <a:off x="3736976" y="2840039"/>
            <a:ext cx="214313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59" name="Rectangle 123"/>
          <p:cNvSpPr>
            <a:spLocks noChangeArrowheads="1"/>
          </p:cNvSpPr>
          <p:nvPr/>
        </p:nvSpPr>
        <p:spPr bwMode="auto">
          <a:xfrm>
            <a:off x="3951289" y="2840039"/>
            <a:ext cx="211137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60" name="Rectangle 124"/>
          <p:cNvSpPr>
            <a:spLocks noChangeArrowheads="1"/>
          </p:cNvSpPr>
          <p:nvPr/>
        </p:nvSpPr>
        <p:spPr bwMode="auto">
          <a:xfrm>
            <a:off x="3097213" y="2544764"/>
            <a:ext cx="214312" cy="153987"/>
          </a:xfrm>
          <a:prstGeom prst="rect">
            <a:avLst/>
          </a:prstGeom>
          <a:solidFill>
            <a:srgbClr val="FF99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61" name="Rectangle 125"/>
          <p:cNvSpPr>
            <a:spLocks noChangeArrowheads="1"/>
          </p:cNvSpPr>
          <p:nvPr/>
        </p:nvSpPr>
        <p:spPr bwMode="auto">
          <a:xfrm>
            <a:off x="3311525" y="2544764"/>
            <a:ext cx="211138" cy="153987"/>
          </a:xfrm>
          <a:prstGeom prst="rect">
            <a:avLst/>
          </a:prstGeom>
          <a:solidFill>
            <a:srgbClr val="FF99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62" name="Rectangle 126"/>
          <p:cNvSpPr>
            <a:spLocks noChangeArrowheads="1"/>
          </p:cNvSpPr>
          <p:nvPr/>
        </p:nvSpPr>
        <p:spPr bwMode="auto">
          <a:xfrm>
            <a:off x="3522663" y="2544764"/>
            <a:ext cx="214312" cy="153987"/>
          </a:xfrm>
          <a:prstGeom prst="rect">
            <a:avLst/>
          </a:prstGeom>
          <a:solidFill>
            <a:srgbClr val="EC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63" name="Rectangle 127"/>
          <p:cNvSpPr>
            <a:spLocks noChangeArrowheads="1"/>
          </p:cNvSpPr>
          <p:nvPr/>
        </p:nvSpPr>
        <p:spPr bwMode="auto">
          <a:xfrm>
            <a:off x="3736976" y="2544764"/>
            <a:ext cx="214313" cy="153987"/>
          </a:xfrm>
          <a:prstGeom prst="rect">
            <a:avLst/>
          </a:prstGeom>
          <a:solidFill>
            <a:srgbClr val="EC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64" name="Rectangle 128"/>
          <p:cNvSpPr>
            <a:spLocks noChangeArrowheads="1"/>
          </p:cNvSpPr>
          <p:nvPr/>
        </p:nvSpPr>
        <p:spPr bwMode="auto">
          <a:xfrm>
            <a:off x="3951289" y="2544764"/>
            <a:ext cx="211137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65" name="Rectangle 129"/>
          <p:cNvSpPr>
            <a:spLocks noChangeArrowheads="1"/>
          </p:cNvSpPr>
          <p:nvPr/>
        </p:nvSpPr>
        <p:spPr bwMode="auto">
          <a:xfrm>
            <a:off x="3097213" y="2368551"/>
            <a:ext cx="214312" cy="161925"/>
          </a:xfrm>
          <a:prstGeom prst="rect">
            <a:avLst/>
          </a:prstGeom>
          <a:solidFill>
            <a:srgbClr val="EC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66" name="Rectangle 130"/>
          <p:cNvSpPr>
            <a:spLocks noChangeArrowheads="1"/>
          </p:cNvSpPr>
          <p:nvPr/>
        </p:nvSpPr>
        <p:spPr bwMode="auto">
          <a:xfrm>
            <a:off x="3311525" y="2368551"/>
            <a:ext cx="211138" cy="161925"/>
          </a:xfrm>
          <a:prstGeom prst="rect">
            <a:avLst/>
          </a:prstGeom>
          <a:solidFill>
            <a:srgbClr val="EC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67" name="Rectangle 131"/>
          <p:cNvSpPr>
            <a:spLocks noChangeArrowheads="1"/>
          </p:cNvSpPr>
          <p:nvPr/>
        </p:nvSpPr>
        <p:spPr bwMode="auto">
          <a:xfrm>
            <a:off x="3522663" y="2368551"/>
            <a:ext cx="214312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68" name="Rectangle 132"/>
          <p:cNvSpPr>
            <a:spLocks noChangeArrowheads="1"/>
          </p:cNvSpPr>
          <p:nvPr/>
        </p:nvSpPr>
        <p:spPr bwMode="auto">
          <a:xfrm>
            <a:off x="3736976" y="2368551"/>
            <a:ext cx="214313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69" name="Rectangle 133"/>
          <p:cNvSpPr>
            <a:spLocks noChangeArrowheads="1"/>
          </p:cNvSpPr>
          <p:nvPr/>
        </p:nvSpPr>
        <p:spPr bwMode="auto">
          <a:xfrm>
            <a:off x="3951289" y="2368551"/>
            <a:ext cx="211137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70" name="Rectangle 134"/>
          <p:cNvSpPr>
            <a:spLocks noChangeArrowheads="1"/>
          </p:cNvSpPr>
          <p:nvPr/>
        </p:nvSpPr>
        <p:spPr bwMode="auto">
          <a:xfrm>
            <a:off x="3097213" y="2189164"/>
            <a:ext cx="214312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71" name="Rectangle 135"/>
          <p:cNvSpPr>
            <a:spLocks noChangeArrowheads="1"/>
          </p:cNvSpPr>
          <p:nvPr/>
        </p:nvSpPr>
        <p:spPr bwMode="auto">
          <a:xfrm>
            <a:off x="3311525" y="2189164"/>
            <a:ext cx="211138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72" name="Rectangle 136"/>
          <p:cNvSpPr>
            <a:spLocks noChangeArrowheads="1"/>
          </p:cNvSpPr>
          <p:nvPr/>
        </p:nvSpPr>
        <p:spPr bwMode="auto">
          <a:xfrm>
            <a:off x="3522663" y="2189164"/>
            <a:ext cx="214312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73" name="Rectangle 137"/>
          <p:cNvSpPr>
            <a:spLocks noChangeArrowheads="1"/>
          </p:cNvSpPr>
          <p:nvPr/>
        </p:nvSpPr>
        <p:spPr bwMode="auto">
          <a:xfrm>
            <a:off x="3736976" y="2189164"/>
            <a:ext cx="214313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74" name="Rectangle 138"/>
          <p:cNvSpPr>
            <a:spLocks noChangeArrowheads="1"/>
          </p:cNvSpPr>
          <p:nvPr/>
        </p:nvSpPr>
        <p:spPr bwMode="auto">
          <a:xfrm>
            <a:off x="3951289" y="2189164"/>
            <a:ext cx="211137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75" name="Rectangle 139"/>
          <p:cNvSpPr>
            <a:spLocks noChangeArrowheads="1"/>
          </p:cNvSpPr>
          <p:nvPr/>
        </p:nvSpPr>
        <p:spPr bwMode="auto">
          <a:xfrm>
            <a:off x="3097213" y="2022475"/>
            <a:ext cx="214312" cy="153988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76" name="Rectangle 140"/>
          <p:cNvSpPr>
            <a:spLocks noChangeArrowheads="1"/>
          </p:cNvSpPr>
          <p:nvPr/>
        </p:nvSpPr>
        <p:spPr bwMode="auto">
          <a:xfrm>
            <a:off x="3311525" y="2022475"/>
            <a:ext cx="211138" cy="153988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77" name="Rectangle 141"/>
          <p:cNvSpPr>
            <a:spLocks noChangeArrowheads="1"/>
          </p:cNvSpPr>
          <p:nvPr/>
        </p:nvSpPr>
        <p:spPr bwMode="auto">
          <a:xfrm>
            <a:off x="3522663" y="2022475"/>
            <a:ext cx="214312" cy="153988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78" name="Rectangle 142"/>
          <p:cNvSpPr>
            <a:spLocks noChangeArrowheads="1"/>
          </p:cNvSpPr>
          <p:nvPr/>
        </p:nvSpPr>
        <p:spPr bwMode="auto">
          <a:xfrm>
            <a:off x="3736976" y="2022475"/>
            <a:ext cx="214313" cy="153988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79" name="Rectangle 143"/>
          <p:cNvSpPr>
            <a:spLocks noChangeArrowheads="1"/>
          </p:cNvSpPr>
          <p:nvPr/>
        </p:nvSpPr>
        <p:spPr bwMode="auto">
          <a:xfrm>
            <a:off x="3951289" y="2022475"/>
            <a:ext cx="211137" cy="153988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80" name="Rectangle 144"/>
          <p:cNvSpPr>
            <a:spLocks noChangeArrowheads="1"/>
          </p:cNvSpPr>
          <p:nvPr/>
        </p:nvSpPr>
        <p:spPr bwMode="auto">
          <a:xfrm>
            <a:off x="4017964" y="3833813"/>
            <a:ext cx="1196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81" name="Rectangle 145"/>
          <p:cNvSpPr>
            <a:spLocks noChangeArrowheads="1"/>
          </p:cNvSpPr>
          <p:nvPr/>
        </p:nvSpPr>
        <p:spPr bwMode="auto">
          <a:xfrm>
            <a:off x="4106863" y="3894139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682" name="Rectangle 146"/>
          <p:cNvSpPr>
            <a:spLocks noChangeArrowheads="1"/>
          </p:cNvSpPr>
          <p:nvPr/>
        </p:nvSpPr>
        <p:spPr bwMode="auto">
          <a:xfrm>
            <a:off x="4017963" y="3016250"/>
            <a:ext cx="13398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83" name="Rectangle 147"/>
          <p:cNvSpPr>
            <a:spLocks noChangeArrowheads="1"/>
          </p:cNvSpPr>
          <p:nvPr/>
        </p:nvSpPr>
        <p:spPr bwMode="auto">
          <a:xfrm>
            <a:off x="3948113" y="2184401"/>
            <a:ext cx="13382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84" name="Rectangle 148"/>
          <p:cNvSpPr>
            <a:spLocks noChangeArrowheads="1"/>
          </p:cNvSpPr>
          <p:nvPr/>
        </p:nvSpPr>
        <p:spPr bwMode="auto">
          <a:xfrm>
            <a:off x="4035425" y="2243139"/>
            <a:ext cx="205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    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685" name="Rectangle 149"/>
          <p:cNvSpPr>
            <a:spLocks noChangeArrowheads="1"/>
          </p:cNvSpPr>
          <p:nvPr/>
        </p:nvSpPr>
        <p:spPr bwMode="auto">
          <a:xfrm>
            <a:off x="3089276" y="5888039"/>
            <a:ext cx="214313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86" name="Rectangle 150"/>
          <p:cNvSpPr>
            <a:spLocks noChangeArrowheads="1"/>
          </p:cNvSpPr>
          <p:nvPr/>
        </p:nvSpPr>
        <p:spPr bwMode="auto">
          <a:xfrm>
            <a:off x="3303589" y="5888039"/>
            <a:ext cx="211137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87" name="Rectangle 151"/>
          <p:cNvSpPr>
            <a:spLocks noChangeArrowheads="1"/>
          </p:cNvSpPr>
          <p:nvPr/>
        </p:nvSpPr>
        <p:spPr bwMode="auto">
          <a:xfrm>
            <a:off x="3514726" y="5888039"/>
            <a:ext cx="214313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88" name="Rectangle 152"/>
          <p:cNvSpPr>
            <a:spLocks noChangeArrowheads="1"/>
          </p:cNvSpPr>
          <p:nvPr/>
        </p:nvSpPr>
        <p:spPr bwMode="auto">
          <a:xfrm>
            <a:off x="3729039" y="5888039"/>
            <a:ext cx="212725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89" name="Rectangle 153"/>
          <p:cNvSpPr>
            <a:spLocks noChangeArrowheads="1"/>
          </p:cNvSpPr>
          <p:nvPr/>
        </p:nvSpPr>
        <p:spPr bwMode="auto">
          <a:xfrm>
            <a:off x="3941764" y="5888039"/>
            <a:ext cx="212725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90" name="Rectangle 154"/>
          <p:cNvSpPr>
            <a:spLocks noChangeArrowheads="1"/>
          </p:cNvSpPr>
          <p:nvPr/>
        </p:nvSpPr>
        <p:spPr bwMode="auto">
          <a:xfrm>
            <a:off x="3089276" y="5713414"/>
            <a:ext cx="214313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91" name="Rectangle 155"/>
          <p:cNvSpPr>
            <a:spLocks noChangeArrowheads="1"/>
          </p:cNvSpPr>
          <p:nvPr/>
        </p:nvSpPr>
        <p:spPr bwMode="auto">
          <a:xfrm>
            <a:off x="3303589" y="5713414"/>
            <a:ext cx="211137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92" name="Rectangle 156"/>
          <p:cNvSpPr>
            <a:spLocks noChangeArrowheads="1"/>
          </p:cNvSpPr>
          <p:nvPr/>
        </p:nvSpPr>
        <p:spPr bwMode="auto">
          <a:xfrm>
            <a:off x="3514726" y="5713414"/>
            <a:ext cx="214313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93" name="Rectangle 157"/>
          <p:cNvSpPr>
            <a:spLocks noChangeArrowheads="1"/>
          </p:cNvSpPr>
          <p:nvPr/>
        </p:nvSpPr>
        <p:spPr bwMode="auto">
          <a:xfrm>
            <a:off x="3729039" y="5713414"/>
            <a:ext cx="212725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94" name="Rectangle 158"/>
          <p:cNvSpPr>
            <a:spLocks noChangeArrowheads="1"/>
          </p:cNvSpPr>
          <p:nvPr/>
        </p:nvSpPr>
        <p:spPr bwMode="auto">
          <a:xfrm>
            <a:off x="3941764" y="5713414"/>
            <a:ext cx="212725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95" name="Rectangle 159"/>
          <p:cNvSpPr>
            <a:spLocks noChangeArrowheads="1"/>
          </p:cNvSpPr>
          <p:nvPr/>
        </p:nvSpPr>
        <p:spPr bwMode="auto">
          <a:xfrm>
            <a:off x="3089276" y="5537200"/>
            <a:ext cx="214313" cy="153988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96" name="Rectangle 160"/>
          <p:cNvSpPr>
            <a:spLocks noChangeArrowheads="1"/>
          </p:cNvSpPr>
          <p:nvPr/>
        </p:nvSpPr>
        <p:spPr bwMode="auto">
          <a:xfrm>
            <a:off x="3303589" y="5537200"/>
            <a:ext cx="211137" cy="153988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5697" name="Rectangle 161"/>
          <p:cNvSpPr>
            <a:spLocks noChangeArrowheads="1"/>
          </p:cNvSpPr>
          <p:nvPr/>
        </p:nvSpPr>
        <p:spPr bwMode="auto">
          <a:xfrm>
            <a:off x="3514726" y="5537200"/>
            <a:ext cx="214313" cy="153988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98" name="Rectangle 162"/>
          <p:cNvSpPr>
            <a:spLocks noChangeArrowheads="1"/>
          </p:cNvSpPr>
          <p:nvPr/>
        </p:nvSpPr>
        <p:spPr bwMode="auto">
          <a:xfrm>
            <a:off x="3729039" y="5537200"/>
            <a:ext cx="212725" cy="153988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699" name="Rectangle 163"/>
          <p:cNvSpPr>
            <a:spLocks noChangeArrowheads="1"/>
          </p:cNvSpPr>
          <p:nvPr/>
        </p:nvSpPr>
        <p:spPr bwMode="auto">
          <a:xfrm>
            <a:off x="3941764" y="5537200"/>
            <a:ext cx="212725" cy="153988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00" name="Rectangle 164"/>
          <p:cNvSpPr>
            <a:spLocks noChangeArrowheads="1"/>
          </p:cNvSpPr>
          <p:nvPr/>
        </p:nvSpPr>
        <p:spPr bwMode="auto">
          <a:xfrm>
            <a:off x="3089276" y="5365751"/>
            <a:ext cx="214313" cy="16192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01" name="Rectangle 165"/>
          <p:cNvSpPr>
            <a:spLocks noChangeArrowheads="1"/>
          </p:cNvSpPr>
          <p:nvPr/>
        </p:nvSpPr>
        <p:spPr bwMode="auto">
          <a:xfrm>
            <a:off x="3303589" y="5365751"/>
            <a:ext cx="211137" cy="16192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02" name="Rectangle 166"/>
          <p:cNvSpPr>
            <a:spLocks noChangeArrowheads="1"/>
          </p:cNvSpPr>
          <p:nvPr/>
        </p:nvSpPr>
        <p:spPr bwMode="auto">
          <a:xfrm>
            <a:off x="3514726" y="5365751"/>
            <a:ext cx="214313" cy="16192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03" name="Rectangle 167"/>
          <p:cNvSpPr>
            <a:spLocks noChangeArrowheads="1"/>
          </p:cNvSpPr>
          <p:nvPr/>
        </p:nvSpPr>
        <p:spPr bwMode="auto">
          <a:xfrm>
            <a:off x="3729039" y="5365751"/>
            <a:ext cx="212725" cy="16192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04" name="Rectangle 168"/>
          <p:cNvSpPr>
            <a:spLocks noChangeArrowheads="1"/>
          </p:cNvSpPr>
          <p:nvPr/>
        </p:nvSpPr>
        <p:spPr bwMode="auto">
          <a:xfrm>
            <a:off x="3941764" y="5365751"/>
            <a:ext cx="212725" cy="16192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05" name="Rectangle 169"/>
          <p:cNvSpPr>
            <a:spLocks noChangeArrowheads="1"/>
          </p:cNvSpPr>
          <p:nvPr/>
        </p:nvSpPr>
        <p:spPr bwMode="auto">
          <a:xfrm>
            <a:off x="4010025" y="5537201"/>
            <a:ext cx="98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06" name="Rectangle 170"/>
          <p:cNvSpPr>
            <a:spLocks noChangeArrowheads="1"/>
          </p:cNvSpPr>
          <p:nvPr/>
        </p:nvSpPr>
        <p:spPr bwMode="auto">
          <a:xfrm>
            <a:off x="4100513" y="5588001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707" name="Rectangle 171"/>
          <p:cNvSpPr>
            <a:spLocks noChangeArrowheads="1"/>
          </p:cNvSpPr>
          <p:nvPr/>
        </p:nvSpPr>
        <p:spPr bwMode="auto">
          <a:xfrm>
            <a:off x="4346575" y="5888039"/>
            <a:ext cx="211138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08" name="Rectangle 172"/>
          <p:cNvSpPr>
            <a:spLocks noChangeArrowheads="1"/>
          </p:cNvSpPr>
          <p:nvPr/>
        </p:nvSpPr>
        <p:spPr bwMode="auto">
          <a:xfrm>
            <a:off x="4557714" y="5888039"/>
            <a:ext cx="212725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09" name="Rectangle 173"/>
          <p:cNvSpPr>
            <a:spLocks noChangeArrowheads="1"/>
          </p:cNvSpPr>
          <p:nvPr/>
        </p:nvSpPr>
        <p:spPr bwMode="auto">
          <a:xfrm>
            <a:off x="4770439" y="5888039"/>
            <a:ext cx="212725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10" name="Rectangle 174"/>
          <p:cNvSpPr>
            <a:spLocks noChangeArrowheads="1"/>
          </p:cNvSpPr>
          <p:nvPr/>
        </p:nvSpPr>
        <p:spPr bwMode="auto">
          <a:xfrm>
            <a:off x="4983164" y="5888039"/>
            <a:ext cx="212725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11" name="Rectangle 175"/>
          <p:cNvSpPr>
            <a:spLocks noChangeArrowheads="1"/>
          </p:cNvSpPr>
          <p:nvPr/>
        </p:nvSpPr>
        <p:spPr bwMode="auto">
          <a:xfrm>
            <a:off x="5195889" y="5888039"/>
            <a:ext cx="212725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12" name="Rectangle 176"/>
          <p:cNvSpPr>
            <a:spLocks noChangeArrowheads="1"/>
          </p:cNvSpPr>
          <p:nvPr/>
        </p:nvSpPr>
        <p:spPr bwMode="auto">
          <a:xfrm>
            <a:off x="4346575" y="5713414"/>
            <a:ext cx="211138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13" name="Rectangle 177"/>
          <p:cNvSpPr>
            <a:spLocks noChangeArrowheads="1"/>
          </p:cNvSpPr>
          <p:nvPr/>
        </p:nvSpPr>
        <p:spPr bwMode="auto">
          <a:xfrm>
            <a:off x="4557714" y="5713414"/>
            <a:ext cx="212725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14" name="Rectangle 178"/>
          <p:cNvSpPr>
            <a:spLocks noChangeArrowheads="1"/>
          </p:cNvSpPr>
          <p:nvPr/>
        </p:nvSpPr>
        <p:spPr bwMode="auto">
          <a:xfrm>
            <a:off x="4770439" y="5713414"/>
            <a:ext cx="212725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15" name="Rectangle 179"/>
          <p:cNvSpPr>
            <a:spLocks noChangeArrowheads="1"/>
          </p:cNvSpPr>
          <p:nvPr/>
        </p:nvSpPr>
        <p:spPr bwMode="auto">
          <a:xfrm>
            <a:off x="4983164" y="5713414"/>
            <a:ext cx="212725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16" name="Rectangle 180"/>
          <p:cNvSpPr>
            <a:spLocks noChangeArrowheads="1"/>
          </p:cNvSpPr>
          <p:nvPr/>
        </p:nvSpPr>
        <p:spPr bwMode="auto">
          <a:xfrm>
            <a:off x="5195889" y="5713414"/>
            <a:ext cx="212725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17" name="Rectangle 181"/>
          <p:cNvSpPr>
            <a:spLocks noChangeArrowheads="1"/>
          </p:cNvSpPr>
          <p:nvPr/>
        </p:nvSpPr>
        <p:spPr bwMode="auto">
          <a:xfrm>
            <a:off x="4346575" y="5537200"/>
            <a:ext cx="211138" cy="153988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18" name="Rectangle 182"/>
          <p:cNvSpPr>
            <a:spLocks noChangeArrowheads="1"/>
          </p:cNvSpPr>
          <p:nvPr/>
        </p:nvSpPr>
        <p:spPr bwMode="auto">
          <a:xfrm>
            <a:off x="4557714" y="5537200"/>
            <a:ext cx="212725" cy="153988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19" name="Rectangle 183"/>
          <p:cNvSpPr>
            <a:spLocks noChangeArrowheads="1"/>
          </p:cNvSpPr>
          <p:nvPr/>
        </p:nvSpPr>
        <p:spPr bwMode="auto">
          <a:xfrm>
            <a:off x="4770439" y="5537200"/>
            <a:ext cx="212725" cy="153988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20" name="Rectangle 184"/>
          <p:cNvSpPr>
            <a:spLocks noChangeArrowheads="1"/>
          </p:cNvSpPr>
          <p:nvPr/>
        </p:nvSpPr>
        <p:spPr bwMode="auto">
          <a:xfrm>
            <a:off x="4983164" y="5537200"/>
            <a:ext cx="212725" cy="153988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21" name="Rectangle 185"/>
          <p:cNvSpPr>
            <a:spLocks noChangeArrowheads="1"/>
          </p:cNvSpPr>
          <p:nvPr/>
        </p:nvSpPr>
        <p:spPr bwMode="auto">
          <a:xfrm>
            <a:off x="5195889" y="5537200"/>
            <a:ext cx="212725" cy="153988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22" name="Rectangle 186"/>
          <p:cNvSpPr>
            <a:spLocks noChangeArrowheads="1"/>
          </p:cNvSpPr>
          <p:nvPr/>
        </p:nvSpPr>
        <p:spPr bwMode="auto">
          <a:xfrm>
            <a:off x="4346575" y="5365751"/>
            <a:ext cx="211138" cy="16192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23" name="Rectangle 187"/>
          <p:cNvSpPr>
            <a:spLocks noChangeArrowheads="1"/>
          </p:cNvSpPr>
          <p:nvPr/>
        </p:nvSpPr>
        <p:spPr bwMode="auto">
          <a:xfrm>
            <a:off x="4557714" y="5365751"/>
            <a:ext cx="212725" cy="16192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24" name="Rectangle 188"/>
          <p:cNvSpPr>
            <a:spLocks noChangeArrowheads="1"/>
          </p:cNvSpPr>
          <p:nvPr/>
        </p:nvSpPr>
        <p:spPr bwMode="auto">
          <a:xfrm>
            <a:off x="4770439" y="5365751"/>
            <a:ext cx="212725" cy="16192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25" name="Rectangle 189"/>
          <p:cNvSpPr>
            <a:spLocks noChangeArrowheads="1"/>
          </p:cNvSpPr>
          <p:nvPr/>
        </p:nvSpPr>
        <p:spPr bwMode="auto">
          <a:xfrm>
            <a:off x="4983164" y="5365751"/>
            <a:ext cx="212725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26" name="Rectangle 190"/>
          <p:cNvSpPr>
            <a:spLocks noChangeArrowheads="1"/>
          </p:cNvSpPr>
          <p:nvPr/>
        </p:nvSpPr>
        <p:spPr bwMode="auto">
          <a:xfrm>
            <a:off x="5195889" y="5365751"/>
            <a:ext cx="212725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27" name="Rectangle 191"/>
          <p:cNvSpPr>
            <a:spLocks noChangeArrowheads="1"/>
          </p:cNvSpPr>
          <p:nvPr/>
        </p:nvSpPr>
        <p:spPr bwMode="auto">
          <a:xfrm>
            <a:off x="4354514" y="4189414"/>
            <a:ext cx="211137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28" name="Rectangle 192"/>
          <p:cNvSpPr>
            <a:spLocks noChangeArrowheads="1"/>
          </p:cNvSpPr>
          <p:nvPr/>
        </p:nvSpPr>
        <p:spPr bwMode="auto">
          <a:xfrm>
            <a:off x="4565651" y="4189414"/>
            <a:ext cx="212725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29" name="Rectangle 193"/>
          <p:cNvSpPr>
            <a:spLocks noChangeArrowheads="1"/>
          </p:cNvSpPr>
          <p:nvPr/>
        </p:nvSpPr>
        <p:spPr bwMode="auto">
          <a:xfrm>
            <a:off x="4778376" y="4189414"/>
            <a:ext cx="212725" cy="153987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30" name="Rectangle 194"/>
          <p:cNvSpPr>
            <a:spLocks noChangeArrowheads="1"/>
          </p:cNvSpPr>
          <p:nvPr/>
        </p:nvSpPr>
        <p:spPr bwMode="auto">
          <a:xfrm>
            <a:off x="4991101" y="4189414"/>
            <a:ext cx="212725" cy="153987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31" name="Rectangle 195"/>
          <p:cNvSpPr>
            <a:spLocks noChangeArrowheads="1"/>
          </p:cNvSpPr>
          <p:nvPr/>
        </p:nvSpPr>
        <p:spPr bwMode="auto">
          <a:xfrm>
            <a:off x="5203826" y="4189414"/>
            <a:ext cx="214313" cy="153987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32" name="Rectangle 196"/>
          <p:cNvSpPr>
            <a:spLocks noChangeArrowheads="1"/>
          </p:cNvSpPr>
          <p:nvPr/>
        </p:nvSpPr>
        <p:spPr bwMode="auto">
          <a:xfrm>
            <a:off x="4354514" y="4017964"/>
            <a:ext cx="211137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33" name="Rectangle 197"/>
          <p:cNvSpPr>
            <a:spLocks noChangeArrowheads="1"/>
          </p:cNvSpPr>
          <p:nvPr/>
        </p:nvSpPr>
        <p:spPr bwMode="auto">
          <a:xfrm>
            <a:off x="4565651" y="4017964"/>
            <a:ext cx="212725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34" name="Rectangle 198"/>
          <p:cNvSpPr>
            <a:spLocks noChangeArrowheads="1"/>
          </p:cNvSpPr>
          <p:nvPr/>
        </p:nvSpPr>
        <p:spPr bwMode="auto">
          <a:xfrm>
            <a:off x="4778376" y="4017964"/>
            <a:ext cx="212725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35" name="Rectangle 199"/>
          <p:cNvSpPr>
            <a:spLocks noChangeArrowheads="1"/>
          </p:cNvSpPr>
          <p:nvPr/>
        </p:nvSpPr>
        <p:spPr bwMode="auto">
          <a:xfrm>
            <a:off x="4991101" y="4017964"/>
            <a:ext cx="212725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36" name="Rectangle 200"/>
          <p:cNvSpPr>
            <a:spLocks noChangeArrowheads="1"/>
          </p:cNvSpPr>
          <p:nvPr/>
        </p:nvSpPr>
        <p:spPr bwMode="auto">
          <a:xfrm>
            <a:off x="5203826" y="4017964"/>
            <a:ext cx="214313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37" name="Rectangle 201"/>
          <p:cNvSpPr>
            <a:spLocks noChangeArrowheads="1"/>
          </p:cNvSpPr>
          <p:nvPr/>
        </p:nvSpPr>
        <p:spPr bwMode="auto">
          <a:xfrm>
            <a:off x="4354514" y="3833814"/>
            <a:ext cx="211137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38" name="Rectangle 202"/>
          <p:cNvSpPr>
            <a:spLocks noChangeArrowheads="1"/>
          </p:cNvSpPr>
          <p:nvPr/>
        </p:nvSpPr>
        <p:spPr bwMode="auto">
          <a:xfrm>
            <a:off x="4565651" y="3833814"/>
            <a:ext cx="212725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39" name="Rectangle 203"/>
          <p:cNvSpPr>
            <a:spLocks noChangeArrowheads="1"/>
          </p:cNvSpPr>
          <p:nvPr/>
        </p:nvSpPr>
        <p:spPr bwMode="auto">
          <a:xfrm>
            <a:off x="4778376" y="3833814"/>
            <a:ext cx="212725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40" name="Rectangle 204"/>
          <p:cNvSpPr>
            <a:spLocks noChangeArrowheads="1"/>
          </p:cNvSpPr>
          <p:nvPr/>
        </p:nvSpPr>
        <p:spPr bwMode="auto">
          <a:xfrm>
            <a:off x="4991101" y="3833814"/>
            <a:ext cx="212725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41" name="Rectangle 205"/>
          <p:cNvSpPr>
            <a:spLocks noChangeArrowheads="1"/>
          </p:cNvSpPr>
          <p:nvPr/>
        </p:nvSpPr>
        <p:spPr bwMode="auto">
          <a:xfrm>
            <a:off x="5203826" y="3833814"/>
            <a:ext cx="214313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42" name="Rectangle 206"/>
          <p:cNvSpPr>
            <a:spLocks noChangeArrowheads="1"/>
          </p:cNvSpPr>
          <p:nvPr/>
        </p:nvSpPr>
        <p:spPr bwMode="auto">
          <a:xfrm>
            <a:off x="4354514" y="3663951"/>
            <a:ext cx="211137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43" name="Rectangle 207"/>
          <p:cNvSpPr>
            <a:spLocks noChangeArrowheads="1"/>
          </p:cNvSpPr>
          <p:nvPr/>
        </p:nvSpPr>
        <p:spPr bwMode="auto">
          <a:xfrm>
            <a:off x="4565651" y="3663951"/>
            <a:ext cx="212725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44" name="Rectangle 208"/>
          <p:cNvSpPr>
            <a:spLocks noChangeArrowheads="1"/>
          </p:cNvSpPr>
          <p:nvPr/>
        </p:nvSpPr>
        <p:spPr bwMode="auto">
          <a:xfrm>
            <a:off x="4778376" y="3663951"/>
            <a:ext cx="212725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45" name="Rectangle 209"/>
          <p:cNvSpPr>
            <a:spLocks noChangeArrowheads="1"/>
          </p:cNvSpPr>
          <p:nvPr/>
        </p:nvSpPr>
        <p:spPr bwMode="auto">
          <a:xfrm>
            <a:off x="4991101" y="3663951"/>
            <a:ext cx="212725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46" name="Rectangle 210"/>
          <p:cNvSpPr>
            <a:spLocks noChangeArrowheads="1"/>
          </p:cNvSpPr>
          <p:nvPr/>
        </p:nvSpPr>
        <p:spPr bwMode="auto">
          <a:xfrm>
            <a:off x="5203826" y="3663951"/>
            <a:ext cx="214313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47" name="Rectangle 211"/>
          <p:cNvSpPr>
            <a:spLocks noChangeArrowheads="1"/>
          </p:cNvSpPr>
          <p:nvPr/>
        </p:nvSpPr>
        <p:spPr bwMode="auto">
          <a:xfrm>
            <a:off x="4354514" y="3362326"/>
            <a:ext cx="211137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48" name="Rectangle 212"/>
          <p:cNvSpPr>
            <a:spLocks noChangeArrowheads="1"/>
          </p:cNvSpPr>
          <p:nvPr/>
        </p:nvSpPr>
        <p:spPr bwMode="auto">
          <a:xfrm>
            <a:off x="4565651" y="3362326"/>
            <a:ext cx="212725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49" name="Rectangle 213"/>
          <p:cNvSpPr>
            <a:spLocks noChangeArrowheads="1"/>
          </p:cNvSpPr>
          <p:nvPr/>
        </p:nvSpPr>
        <p:spPr bwMode="auto">
          <a:xfrm>
            <a:off x="4778376" y="3362326"/>
            <a:ext cx="212725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50" name="Rectangle 214"/>
          <p:cNvSpPr>
            <a:spLocks noChangeArrowheads="1"/>
          </p:cNvSpPr>
          <p:nvPr/>
        </p:nvSpPr>
        <p:spPr bwMode="auto">
          <a:xfrm>
            <a:off x="4991101" y="3362326"/>
            <a:ext cx="212725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51" name="Rectangle 215"/>
          <p:cNvSpPr>
            <a:spLocks noChangeArrowheads="1"/>
          </p:cNvSpPr>
          <p:nvPr/>
        </p:nvSpPr>
        <p:spPr bwMode="auto">
          <a:xfrm>
            <a:off x="5203826" y="3362326"/>
            <a:ext cx="214313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52" name="Rectangle 216"/>
          <p:cNvSpPr>
            <a:spLocks noChangeArrowheads="1"/>
          </p:cNvSpPr>
          <p:nvPr/>
        </p:nvSpPr>
        <p:spPr bwMode="auto">
          <a:xfrm>
            <a:off x="4354514" y="3192464"/>
            <a:ext cx="211137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53" name="Rectangle 217"/>
          <p:cNvSpPr>
            <a:spLocks noChangeArrowheads="1"/>
          </p:cNvSpPr>
          <p:nvPr/>
        </p:nvSpPr>
        <p:spPr bwMode="auto">
          <a:xfrm>
            <a:off x="4565651" y="3192464"/>
            <a:ext cx="212725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54" name="Rectangle 218"/>
          <p:cNvSpPr>
            <a:spLocks noChangeArrowheads="1"/>
          </p:cNvSpPr>
          <p:nvPr/>
        </p:nvSpPr>
        <p:spPr bwMode="auto">
          <a:xfrm>
            <a:off x="4778376" y="3192464"/>
            <a:ext cx="212725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55" name="Rectangle 219"/>
          <p:cNvSpPr>
            <a:spLocks noChangeArrowheads="1"/>
          </p:cNvSpPr>
          <p:nvPr/>
        </p:nvSpPr>
        <p:spPr bwMode="auto">
          <a:xfrm>
            <a:off x="4991101" y="3192464"/>
            <a:ext cx="212725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56" name="Rectangle 220"/>
          <p:cNvSpPr>
            <a:spLocks noChangeArrowheads="1"/>
          </p:cNvSpPr>
          <p:nvPr/>
        </p:nvSpPr>
        <p:spPr bwMode="auto">
          <a:xfrm>
            <a:off x="5203826" y="3192464"/>
            <a:ext cx="214313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57" name="Rectangle 221"/>
          <p:cNvSpPr>
            <a:spLocks noChangeArrowheads="1"/>
          </p:cNvSpPr>
          <p:nvPr/>
        </p:nvSpPr>
        <p:spPr bwMode="auto">
          <a:xfrm>
            <a:off x="4354514" y="3016250"/>
            <a:ext cx="211137" cy="153988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58" name="Rectangle 222"/>
          <p:cNvSpPr>
            <a:spLocks noChangeArrowheads="1"/>
          </p:cNvSpPr>
          <p:nvPr/>
        </p:nvSpPr>
        <p:spPr bwMode="auto">
          <a:xfrm>
            <a:off x="4354514" y="2840039"/>
            <a:ext cx="211137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59" name="Rectangle 223"/>
          <p:cNvSpPr>
            <a:spLocks noChangeArrowheads="1"/>
          </p:cNvSpPr>
          <p:nvPr/>
        </p:nvSpPr>
        <p:spPr bwMode="auto">
          <a:xfrm>
            <a:off x="4565651" y="3016250"/>
            <a:ext cx="212725" cy="153988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60" name="Rectangle 224"/>
          <p:cNvSpPr>
            <a:spLocks noChangeArrowheads="1"/>
          </p:cNvSpPr>
          <p:nvPr/>
        </p:nvSpPr>
        <p:spPr bwMode="auto">
          <a:xfrm>
            <a:off x="4565651" y="2840039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61" name="Rectangle 225"/>
          <p:cNvSpPr>
            <a:spLocks noChangeArrowheads="1"/>
          </p:cNvSpPr>
          <p:nvPr/>
        </p:nvSpPr>
        <p:spPr bwMode="auto">
          <a:xfrm>
            <a:off x="4778376" y="2840039"/>
            <a:ext cx="212725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62" name="Rectangle 226"/>
          <p:cNvSpPr>
            <a:spLocks noChangeArrowheads="1"/>
          </p:cNvSpPr>
          <p:nvPr/>
        </p:nvSpPr>
        <p:spPr bwMode="auto">
          <a:xfrm>
            <a:off x="4778376" y="3016250"/>
            <a:ext cx="212725" cy="153988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63" name="Rectangle 227"/>
          <p:cNvSpPr>
            <a:spLocks noChangeArrowheads="1"/>
          </p:cNvSpPr>
          <p:nvPr/>
        </p:nvSpPr>
        <p:spPr bwMode="auto">
          <a:xfrm>
            <a:off x="4991101" y="3016250"/>
            <a:ext cx="212725" cy="153988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64" name="Rectangle 228"/>
          <p:cNvSpPr>
            <a:spLocks noChangeArrowheads="1"/>
          </p:cNvSpPr>
          <p:nvPr/>
        </p:nvSpPr>
        <p:spPr bwMode="auto">
          <a:xfrm>
            <a:off x="5203826" y="3016250"/>
            <a:ext cx="214313" cy="153988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65" name="Rectangle 229"/>
          <p:cNvSpPr>
            <a:spLocks noChangeArrowheads="1"/>
          </p:cNvSpPr>
          <p:nvPr/>
        </p:nvSpPr>
        <p:spPr bwMode="auto">
          <a:xfrm>
            <a:off x="4991101" y="2840039"/>
            <a:ext cx="212725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66" name="Rectangle 230"/>
          <p:cNvSpPr>
            <a:spLocks noChangeArrowheads="1"/>
          </p:cNvSpPr>
          <p:nvPr/>
        </p:nvSpPr>
        <p:spPr bwMode="auto">
          <a:xfrm>
            <a:off x="5203826" y="2840039"/>
            <a:ext cx="214313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67" name="Rectangle 231"/>
          <p:cNvSpPr>
            <a:spLocks noChangeArrowheads="1"/>
          </p:cNvSpPr>
          <p:nvPr/>
        </p:nvSpPr>
        <p:spPr bwMode="auto">
          <a:xfrm>
            <a:off x="4354514" y="2544764"/>
            <a:ext cx="211137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68" name="Rectangle 232"/>
          <p:cNvSpPr>
            <a:spLocks noChangeArrowheads="1"/>
          </p:cNvSpPr>
          <p:nvPr/>
        </p:nvSpPr>
        <p:spPr bwMode="auto">
          <a:xfrm>
            <a:off x="4565651" y="2544764"/>
            <a:ext cx="212725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69" name="Rectangle 233"/>
          <p:cNvSpPr>
            <a:spLocks noChangeArrowheads="1"/>
          </p:cNvSpPr>
          <p:nvPr/>
        </p:nvSpPr>
        <p:spPr bwMode="auto">
          <a:xfrm>
            <a:off x="4354514" y="2368551"/>
            <a:ext cx="211137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70" name="Rectangle 234"/>
          <p:cNvSpPr>
            <a:spLocks noChangeArrowheads="1"/>
          </p:cNvSpPr>
          <p:nvPr/>
        </p:nvSpPr>
        <p:spPr bwMode="auto">
          <a:xfrm>
            <a:off x="4354514" y="2189164"/>
            <a:ext cx="211137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71" name="Rectangle 235"/>
          <p:cNvSpPr>
            <a:spLocks noChangeArrowheads="1"/>
          </p:cNvSpPr>
          <p:nvPr/>
        </p:nvSpPr>
        <p:spPr bwMode="auto">
          <a:xfrm>
            <a:off x="4565651" y="2368551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72" name="Rectangle 236"/>
          <p:cNvSpPr>
            <a:spLocks noChangeArrowheads="1"/>
          </p:cNvSpPr>
          <p:nvPr/>
        </p:nvSpPr>
        <p:spPr bwMode="auto">
          <a:xfrm>
            <a:off x="4565651" y="2189164"/>
            <a:ext cx="212725" cy="161925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73" name="Rectangle 237"/>
          <p:cNvSpPr>
            <a:spLocks noChangeArrowheads="1"/>
          </p:cNvSpPr>
          <p:nvPr/>
        </p:nvSpPr>
        <p:spPr bwMode="auto">
          <a:xfrm>
            <a:off x="4778376" y="2189164"/>
            <a:ext cx="212725" cy="161925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74" name="Rectangle 238"/>
          <p:cNvSpPr>
            <a:spLocks noChangeArrowheads="1"/>
          </p:cNvSpPr>
          <p:nvPr/>
        </p:nvSpPr>
        <p:spPr bwMode="auto">
          <a:xfrm>
            <a:off x="4778376" y="2368551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75" name="Rectangle 239"/>
          <p:cNvSpPr>
            <a:spLocks noChangeArrowheads="1"/>
          </p:cNvSpPr>
          <p:nvPr/>
        </p:nvSpPr>
        <p:spPr bwMode="auto">
          <a:xfrm>
            <a:off x="4778376" y="2544764"/>
            <a:ext cx="212725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76" name="Rectangle 240"/>
          <p:cNvSpPr>
            <a:spLocks noChangeArrowheads="1"/>
          </p:cNvSpPr>
          <p:nvPr/>
        </p:nvSpPr>
        <p:spPr bwMode="auto">
          <a:xfrm>
            <a:off x="4354514" y="2022475"/>
            <a:ext cx="211137" cy="153988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77" name="Rectangle 241"/>
          <p:cNvSpPr>
            <a:spLocks noChangeArrowheads="1"/>
          </p:cNvSpPr>
          <p:nvPr/>
        </p:nvSpPr>
        <p:spPr bwMode="auto">
          <a:xfrm>
            <a:off x="4565651" y="2022475"/>
            <a:ext cx="212725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78" name="Rectangle 242"/>
          <p:cNvSpPr>
            <a:spLocks noChangeArrowheads="1"/>
          </p:cNvSpPr>
          <p:nvPr/>
        </p:nvSpPr>
        <p:spPr bwMode="auto">
          <a:xfrm>
            <a:off x="4778376" y="2022475"/>
            <a:ext cx="212725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79" name="Rectangle 243"/>
          <p:cNvSpPr>
            <a:spLocks noChangeArrowheads="1"/>
          </p:cNvSpPr>
          <p:nvPr/>
        </p:nvSpPr>
        <p:spPr bwMode="auto">
          <a:xfrm>
            <a:off x="4991101" y="2022475"/>
            <a:ext cx="212725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80" name="Rectangle 244"/>
          <p:cNvSpPr>
            <a:spLocks noChangeArrowheads="1"/>
          </p:cNvSpPr>
          <p:nvPr/>
        </p:nvSpPr>
        <p:spPr bwMode="auto">
          <a:xfrm>
            <a:off x="4991101" y="2189164"/>
            <a:ext cx="212725" cy="161925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81" name="Rectangle 245"/>
          <p:cNvSpPr>
            <a:spLocks noChangeArrowheads="1"/>
          </p:cNvSpPr>
          <p:nvPr/>
        </p:nvSpPr>
        <p:spPr bwMode="auto">
          <a:xfrm>
            <a:off x="4991101" y="2368551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82" name="Rectangle 246"/>
          <p:cNvSpPr>
            <a:spLocks noChangeArrowheads="1"/>
          </p:cNvSpPr>
          <p:nvPr/>
        </p:nvSpPr>
        <p:spPr bwMode="auto">
          <a:xfrm>
            <a:off x="4991101" y="2544764"/>
            <a:ext cx="212725" cy="153987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83" name="Rectangle 247"/>
          <p:cNvSpPr>
            <a:spLocks noChangeArrowheads="1"/>
          </p:cNvSpPr>
          <p:nvPr/>
        </p:nvSpPr>
        <p:spPr bwMode="auto">
          <a:xfrm>
            <a:off x="5203826" y="2544764"/>
            <a:ext cx="214313" cy="153987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84" name="Rectangle 248"/>
          <p:cNvSpPr>
            <a:spLocks noChangeArrowheads="1"/>
          </p:cNvSpPr>
          <p:nvPr/>
        </p:nvSpPr>
        <p:spPr bwMode="auto">
          <a:xfrm>
            <a:off x="5203826" y="2368551"/>
            <a:ext cx="214313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85" name="Rectangle 249"/>
          <p:cNvSpPr>
            <a:spLocks noChangeArrowheads="1"/>
          </p:cNvSpPr>
          <p:nvPr/>
        </p:nvSpPr>
        <p:spPr bwMode="auto">
          <a:xfrm>
            <a:off x="5203826" y="2189164"/>
            <a:ext cx="214313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86" name="Rectangle 250"/>
          <p:cNvSpPr>
            <a:spLocks noChangeArrowheads="1"/>
          </p:cNvSpPr>
          <p:nvPr/>
        </p:nvSpPr>
        <p:spPr bwMode="auto">
          <a:xfrm>
            <a:off x="5203826" y="2022475"/>
            <a:ext cx="214313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87" name="Rectangle 251"/>
          <p:cNvSpPr>
            <a:spLocks noChangeArrowheads="1"/>
          </p:cNvSpPr>
          <p:nvPr/>
        </p:nvSpPr>
        <p:spPr bwMode="auto">
          <a:xfrm>
            <a:off x="4348163" y="1141414"/>
            <a:ext cx="26527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676" name="Rectangle 252"/>
          <p:cNvSpPr>
            <a:spLocks noChangeArrowheads="1"/>
          </p:cNvSpPr>
          <p:nvPr/>
        </p:nvSpPr>
        <p:spPr bwMode="auto">
          <a:xfrm>
            <a:off x="4459288" y="1295400"/>
            <a:ext cx="19486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latin typeface="Times New Roman" pitchFamily="18" charset="0"/>
              </a:rPr>
              <a:t>         </a:t>
            </a: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Общий холестерин</a:t>
            </a:r>
          </a:p>
        </p:txBody>
      </p:sp>
      <p:sp>
        <p:nvSpPr>
          <p:cNvPr id="65789" name="Rectangle 253"/>
          <p:cNvSpPr>
            <a:spLocks noChangeArrowheads="1"/>
          </p:cNvSpPr>
          <p:nvPr/>
        </p:nvSpPr>
        <p:spPr bwMode="auto">
          <a:xfrm>
            <a:off x="8658226" y="4984750"/>
            <a:ext cx="252413" cy="153988"/>
          </a:xfrm>
          <a:prstGeom prst="rect">
            <a:avLst/>
          </a:prstGeom>
          <a:solidFill>
            <a:srgbClr val="FFFF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90" name="Rectangle 254"/>
          <p:cNvSpPr>
            <a:spLocks noChangeArrowheads="1"/>
          </p:cNvSpPr>
          <p:nvPr/>
        </p:nvSpPr>
        <p:spPr bwMode="auto">
          <a:xfrm>
            <a:off x="8658226" y="4679950"/>
            <a:ext cx="252413" cy="153988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91" name="Rectangle 255"/>
          <p:cNvSpPr>
            <a:spLocks noChangeArrowheads="1"/>
          </p:cNvSpPr>
          <p:nvPr/>
        </p:nvSpPr>
        <p:spPr bwMode="auto">
          <a:xfrm>
            <a:off x="8658226" y="4391025"/>
            <a:ext cx="252413" cy="153988"/>
          </a:xfrm>
          <a:prstGeom prst="rect">
            <a:avLst/>
          </a:prstGeom>
          <a:solidFill>
            <a:srgbClr val="EC00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92" name="Rectangle 256"/>
          <p:cNvSpPr>
            <a:spLocks noChangeArrowheads="1"/>
          </p:cNvSpPr>
          <p:nvPr/>
        </p:nvSpPr>
        <p:spPr bwMode="auto">
          <a:xfrm>
            <a:off x="8658226" y="5256214"/>
            <a:ext cx="252413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93" name="Rectangle 257"/>
          <p:cNvSpPr>
            <a:spLocks noChangeArrowheads="1"/>
          </p:cNvSpPr>
          <p:nvPr/>
        </p:nvSpPr>
        <p:spPr bwMode="auto">
          <a:xfrm>
            <a:off x="8658226" y="4103689"/>
            <a:ext cx="252413" cy="155575"/>
          </a:xfrm>
          <a:prstGeom prst="rect">
            <a:avLst/>
          </a:prstGeom>
          <a:solidFill>
            <a:srgbClr val="9C00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94" name="Rectangle 258"/>
          <p:cNvSpPr>
            <a:spLocks noChangeArrowheads="1"/>
          </p:cNvSpPr>
          <p:nvPr/>
        </p:nvSpPr>
        <p:spPr bwMode="auto">
          <a:xfrm>
            <a:off x="7234238" y="4500563"/>
            <a:ext cx="15287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95" name="Rectangle 259"/>
          <p:cNvSpPr>
            <a:spLocks noChangeArrowheads="1"/>
          </p:cNvSpPr>
          <p:nvPr/>
        </p:nvSpPr>
        <p:spPr bwMode="auto">
          <a:xfrm>
            <a:off x="7913689" y="4676776"/>
            <a:ext cx="796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96" name="Rectangle 260"/>
          <p:cNvSpPr>
            <a:spLocks noChangeArrowheads="1"/>
          </p:cNvSpPr>
          <p:nvPr/>
        </p:nvSpPr>
        <p:spPr bwMode="auto">
          <a:xfrm>
            <a:off x="7404100" y="4103689"/>
            <a:ext cx="1308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685" name="Rectangle 261"/>
          <p:cNvSpPr>
            <a:spLocks noChangeArrowheads="1"/>
          </p:cNvSpPr>
          <p:nvPr/>
        </p:nvSpPr>
        <p:spPr bwMode="auto">
          <a:xfrm>
            <a:off x="8878889" y="3448050"/>
            <a:ext cx="17938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10 - 14%</a:t>
            </a:r>
            <a:endParaRPr lang="ru-RU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5798" name="Rectangle 262"/>
          <p:cNvSpPr>
            <a:spLocks noChangeArrowheads="1"/>
          </p:cNvSpPr>
          <p:nvPr/>
        </p:nvSpPr>
        <p:spPr bwMode="auto">
          <a:xfrm>
            <a:off x="7489826" y="3498850"/>
            <a:ext cx="1782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799" name="Rectangle 263"/>
          <p:cNvSpPr>
            <a:spLocks noChangeArrowheads="1"/>
          </p:cNvSpPr>
          <p:nvPr/>
        </p:nvSpPr>
        <p:spPr bwMode="auto">
          <a:xfrm>
            <a:off x="9509126" y="2403475"/>
            <a:ext cx="20367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00" name="Rectangle 264"/>
          <p:cNvSpPr>
            <a:spLocks noChangeArrowheads="1"/>
          </p:cNvSpPr>
          <p:nvPr/>
        </p:nvSpPr>
        <p:spPr bwMode="auto">
          <a:xfrm>
            <a:off x="7404101" y="2974976"/>
            <a:ext cx="1698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01" name="Rectangle 265"/>
          <p:cNvSpPr>
            <a:spLocks noChangeArrowheads="1"/>
          </p:cNvSpPr>
          <p:nvPr/>
        </p:nvSpPr>
        <p:spPr bwMode="auto">
          <a:xfrm>
            <a:off x="7913688" y="3086101"/>
            <a:ext cx="23034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02" name="Rectangle 266"/>
          <p:cNvSpPr>
            <a:spLocks noChangeArrowheads="1"/>
          </p:cNvSpPr>
          <p:nvPr/>
        </p:nvSpPr>
        <p:spPr bwMode="auto">
          <a:xfrm>
            <a:off x="9593264" y="1335089"/>
            <a:ext cx="8604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03" name="Rectangle 267"/>
          <p:cNvSpPr>
            <a:spLocks noChangeArrowheads="1"/>
          </p:cNvSpPr>
          <p:nvPr/>
        </p:nvSpPr>
        <p:spPr bwMode="auto">
          <a:xfrm>
            <a:off x="4094163" y="6578600"/>
            <a:ext cx="664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692" name="Rectangle 268"/>
          <p:cNvSpPr>
            <a:spLocks noChangeArrowheads="1"/>
          </p:cNvSpPr>
          <p:nvPr/>
        </p:nvSpPr>
        <p:spPr bwMode="auto">
          <a:xfrm>
            <a:off x="7359650" y="1125539"/>
            <a:ext cx="1058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Мужчины</a:t>
            </a:r>
          </a:p>
        </p:txBody>
      </p:sp>
      <p:sp>
        <p:nvSpPr>
          <p:cNvPr id="65805" name="Rectangle 269"/>
          <p:cNvSpPr>
            <a:spLocks noChangeArrowheads="1"/>
          </p:cNvSpPr>
          <p:nvPr/>
        </p:nvSpPr>
        <p:spPr bwMode="auto">
          <a:xfrm>
            <a:off x="6002338" y="4189414"/>
            <a:ext cx="214312" cy="153987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06" name="Rectangle 270"/>
          <p:cNvSpPr>
            <a:spLocks noChangeArrowheads="1"/>
          </p:cNvSpPr>
          <p:nvPr/>
        </p:nvSpPr>
        <p:spPr bwMode="auto">
          <a:xfrm>
            <a:off x="6216650" y="4189414"/>
            <a:ext cx="211138" cy="153987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07" name="Rectangle 271"/>
          <p:cNvSpPr>
            <a:spLocks noChangeArrowheads="1"/>
          </p:cNvSpPr>
          <p:nvPr/>
        </p:nvSpPr>
        <p:spPr bwMode="auto">
          <a:xfrm>
            <a:off x="6427789" y="4189414"/>
            <a:ext cx="212725" cy="153987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08" name="Rectangle 272"/>
          <p:cNvSpPr>
            <a:spLocks noChangeArrowheads="1"/>
          </p:cNvSpPr>
          <p:nvPr/>
        </p:nvSpPr>
        <p:spPr bwMode="auto">
          <a:xfrm>
            <a:off x="6640513" y="4189414"/>
            <a:ext cx="214312" cy="153987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09" name="Rectangle 273"/>
          <p:cNvSpPr>
            <a:spLocks noChangeArrowheads="1"/>
          </p:cNvSpPr>
          <p:nvPr/>
        </p:nvSpPr>
        <p:spPr bwMode="auto">
          <a:xfrm>
            <a:off x="6854826" y="4189414"/>
            <a:ext cx="212725" cy="153987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10" name="Rectangle 274"/>
          <p:cNvSpPr>
            <a:spLocks noChangeArrowheads="1"/>
          </p:cNvSpPr>
          <p:nvPr/>
        </p:nvSpPr>
        <p:spPr bwMode="auto">
          <a:xfrm>
            <a:off x="6002338" y="4017964"/>
            <a:ext cx="214312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11" name="Rectangle 275"/>
          <p:cNvSpPr>
            <a:spLocks noChangeArrowheads="1"/>
          </p:cNvSpPr>
          <p:nvPr/>
        </p:nvSpPr>
        <p:spPr bwMode="auto">
          <a:xfrm>
            <a:off x="6002338" y="3833814"/>
            <a:ext cx="214312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12" name="Rectangle 276"/>
          <p:cNvSpPr>
            <a:spLocks noChangeArrowheads="1"/>
          </p:cNvSpPr>
          <p:nvPr/>
        </p:nvSpPr>
        <p:spPr bwMode="auto">
          <a:xfrm>
            <a:off x="6002338" y="3663951"/>
            <a:ext cx="214312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13" name="Rectangle 277"/>
          <p:cNvSpPr>
            <a:spLocks noChangeArrowheads="1"/>
          </p:cNvSpPr>
          <p:nvPr/>
        </p:nvSpPr>
        <p:spPr bwMode="auto">
          <a:xfrm>
            <a:off x="6002338" y="3362326"/>
            <a:ext cx="214312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14" name="Rectangle 278"/>
          <p:cNvSpPr>
            <a:spLocks noChangeArrowheads="1"/>
          </p:cNvSpPr>
          <p:nvPr/>
        </p:nvSpPr>
        <p:spPr bwMode="auto">
          <a:xfrm>
            <a:off x="6216650" y="4017964"/>
            <a:ext cx="211138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15" name="Rectangle 279"/>
          <p:cNvSpPr>
            <a:spLocks noChangeArrowheads="1"/>
          </p:cNvSpPr>
          <p:nvPr/>
        </p:nvSpPr>
        <p:spPr bwMode="auto">
          <a:xfrm>
            <a:off x="6427789" y="4017964"/>
            <a:ext cx="212725" cy="155575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16" name="Rectangle 280"/>
          <p:cNvSpPr>
            <a:spLocks noChangeArrowheads="1"/>
          </p:cNvSpPr>
          <p:nvPr/>
        </p:nvSpPr>
        <p:spPr bwMode="auto">
          <a:xfrm>
            <a:off x="6640513" y="4017964"/>
            <a:ext cx="214312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17" name="Rectangle 281"/>
          <p:cNvSpPr>
            <a:spLocks noChangeArrowheads="1"/>
          </p:cNvSpPr>
          <p:nvPr/>
        </p:nvSpPr>
        <p:spPr bwMode="auto">
          <a:xfrm>
            <a:off x="6854826" y="4017964"/>
            <a:ext cx="212725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18" name="Rectangle 282"/>
          <p:cNvSpPr>
            <a:spLocks noChangeArrowheads="1"/>
          </p:cNvSpPr>
          <p:nvPr/>
        </p:nvSpPr>
        <p:spPr bwMode="auto">
          <a:xfrm>
            <a:off x="6216650" y="3833814"/>
            <a:ext cx="211138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19" name="Rectangle 283"/>
          <p:cNvSpPr>
            <a:spLocks noChangeArrowheads="1"/>
          </p:cNvSpPr>
          <p:nvPr/>
        </p:nvSpPr>
        <p:spPr bwMode="auto">
          <a:xfrm>
            <a:off x="6427789" y="3833814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20" name="Rectangle 284"/>
          <p:cNvSpPr>
            <a:spLocks noChangeArrowheads="1"/>
          </p:cNvSpPr>
          <p:nvPr/>
        </p:nvSpPr>
        <p:spPr bwMode="auto">
          <a:xfrm>
            <a:off x="6640513" y="3833814"/>
            <a:ext cx="214312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21" name="Rectangle 285"/>
          <p:cNvSpPr>
            <a:spLocks noChangeArrowheads="1"/>
          </p:cNvSpPr>
          <p:nvPr/>
        </p:nvSpPr>
        <p:spPr bwMode="auto">
          <a:xfrm>
            <a:off x="6854826" y="3833814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22" name="Rectangle 286"/>
          <p:cNvSpPr>
            <a:spLocks noChangeArrowheads="1"/>
          </p:cNvSpPr>
          <p:nvPr/>
        </p:nvSpPr>
        <p:spPr bwMode="auto">
          <a:xfrm>
            <a:off x="6216650" y="3663951"/>
            <a:ext cx="211138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23" name="Rectangle 287"/>
          <p:cNvSpPr>
            <a:spLocks noChangeArrowheads="1"/>
          </p:cNvSpPr>
          <p:nvPr/>
        </p:nvSpPr>
        <p:spPr bwMode="auto">
          <a:xfrm>
            <a:off x="6427789" y="3663951"/>
            <a:ext cx="212725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24" name="Rectangle 288"/>
          <p:cNvSpPr>
            <a:spLocks noChangeArrowheads="1"/>
          </p:cNvSpPr>
          <p:nvPr/>
        </p:nvSpPr>
        <p:spPr bwMode="auto">
          <a:xfrm>
            <a:off x="6640513" y="3663951"/>
            <a:ext cx="214312" cy="15557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25" name="Rectangle 289"/>
          <p:cNvSpPr>
            <a:spLocks noChangeArrowheads="1"/>
          </p:cNvSpPr>
          <p:nvPr/>
        </p:nvSpPr>
        <p:spPr bwMode="auto">
          <a:xfrm>
            <a:off x="6854826" y="3663951"/>
            <a:ext cx="212725" cy="15557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26" name="Rectangle 290"/>
          <p:cNvSpPr>
            <a:spLocks noChangeArrowheads="1"/>
          </p:cNvSpPr>
          <p:nvPr/>
        </p:nvSpPr>
        <p:spPr bwMode="auto">
          <a:xfrm>
            <a:off x="6216650" y="3362326"/>
            <a:ext cx="211138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27" name="Rectangle 291"/>
          <p:cNvSpPr>
            <a:spLocks noChangeArrowheads="1"/>
          </p:cNvSpPr>
          <p:nvPr/>
        </p:nvSpPr>
        <p:spPr bwMode="auto">
          <a:xfrm>
            <a:off x="6427789" y="3362326"/>
            <a:ext cx="212725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28" name="Rectangle 292"/>
          <p:cNvSpPr>
            <a:spLocks noChangeArrowheads="1"/>
          </p:cNvSpPr>
          <p:nvPr/>
        </p:nvSpPr>
        <p:spPr bwMode="auto">
          <a:xfrm>
            <a:off x="6640513" y="3362326"/>
            <a:ext cx="214312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29" name="Rectangle 293"/>
          <p:cNvSpPr>
            <a:spLocks noChangeArrowheads="1"/>
          </p:cNvSpPr>
          <p:nvPr/>
        </p:nvSpPr>
        <p:spPr bwMode="auto">
          <a:xfrm>
            <a:off x="6854826" y="3362326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30" name="Rectangle 294"/>
          <p:cNvSpPr>
            <a:spLocks noChangeArrowheads="1"/>
          </p:cNvSpPr>
          <p:nvPr/>
        </p:nvSpPr>
        <p:spPr bwMode="auto">
          <a:xfrm>
            <a:off x="6002338" y="3192464"/>
            <a:ext cx="214312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31" name="Rectangle 295"/>
          <p:cNvSpPr>
            <a:spLocks noChangeArrowheads="1"/>
          </p:cNvSpPr>
          <p:nvPr/>
        </p:nvSpPr>
        <p:spPr bwMode="auto">
          <a:xfrm>
            <a:off x="6216650" y="3192464"/>
            <a:ext cx="211138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32" name="Rectangle 296"/>
          <p:cNvSpPr>
            <a:spLocks noChangeArrowheads="1"/>
          </p:cNvSpPr>
          <p:nvPr/>
        </p:nvSpPr>
        <p:spPr bwMode="auto">
          <a:xfrm>
            <a:off x="6427789" y="3192464"/>
            <a:ext cx="212725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33" name="Rectangle 297"/>
          <p:cNvSpPr>
            <a:spLocks noChangeArrowheads="1"/>
          </p:cNvSpPr>
          <p:nvPr/>
        </p:nvSpPr>
        <p:spPr bwMode="auto">
          <a:xfrm>
            <a:off x="6640513" y="3192464"/>
            <a:ext cx="214312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34" name="Rectangle 298"/>
          <p:cNvSpPr>
            <a:spLocks noChangeArrowheads="1"/>
          </p:cNvSpPr>
          <p:nvPr/>
        </p:nvSpPr>
        <p:spPr bwMode="auto">
          <a:xfrm>
            <a:off x="6854826" y="3192464"/>
            <a:ext cx="212725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35" name="Rectangle 299"/>
          <p:cNvSpPr>
            <a:spLocks noChangeArrowheads="1"/>
          </p:cNvSpPr>
          <p:nvPr/>
        </p:nvSpPr>
        <p:spPr bwMode="auto">
          <a:xfrm>
            <a:off x="6002338" y="3016250"/>
            <a:ext cx="214312" cy="153988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36" name="Rectangle 300"/>
          <p:cNvSpPr>
            <a:spLocks noChangeArrowheads="1"/>
          </p:cNvSpPr>
          <p:nvPr/>
        </p:nvSpPr>
        <p:spPr bwMode="auto">
          <a:xfrm>
            <a:off x="6216650" y="3016250"/>
            <a:ext cx="211138" cy="153988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37" name="Rectangle 301"/>
          <p:cNvSpPr>
            <a:spLocks noChangeArrowheads="1"/>
          </p:cNvSpPr>
          <p:nvPr/>
        </p:nvSpPr>
        <p:spPr bwMode="auto">
          <a:xfrm>
            <a:off x="6427789" y="3016250"/>
            <a:ext cx="212725" cy="153988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38" name="Rectangle 302"/>
          <p:cNvSpPr>
            <a:spLocks noChangeArrowheads="1"/>
          </p:cNvSpPr>
          <p:nvPr/>
        </p:nvSpPr>
        <p:spPr bwMode="auto">
          <a:xfrm>
            <a:off x="6640513" y="3016250"/>
            <a:ext cx="214312" cy="153988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39" name="Rectangle 303"/>
          <p:cNvSpPr>
            <a:spLocks noChangeArrowheads="1"/>
          </p:cNvSpPr>
          <p:nvPr/>
        </p:nvSpPr>
        <p:spPr bwMode="auto">
          <a:xfrm>
            <a:off x="6854826" y="3016250"/>
            <a:ext cx="212725" cy="153988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40" name="Rectangle 304"/>
          <p:cNvSpPr>
            <a:spLocks noChangeArrowheads="1"/>
          </p:cNvSpPr>
          <p:nvPr/>
        </p:nvSpPr>
        <p:spPr bwMode="auto">
          <a:xfrm>
            <a:off x="6002338" y="2840039"/>
            <a:ext cx="214312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41" name="Rectangle 305"/>
          <p:cNvSpPr>
            <a:spLocks noChangeArrowheads="1"/>
          </p:cNvSpPr>
          <p:nvPr/>
        </p:nvSpPr>
        <p:spPr bwMode="auto">
          <a:xfrm>
            <a:off x="6216650" y="2840039"/>
            <a:ext cx="211138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42" name="Rectangle 306"/>
          <p:cNvSpPr>
            <a:spLocks noChangeArrowheads="1"/>
          </p:cNvSpPr>
          <p:nvPr/>
        </p:nvSpPr>
        <p:spPr bwMode="auto">
          <a:xfrm>
            <a:off x="6427789" y="2840039"/>
            <a:ext cx="212725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43" name="Rectangle 307"/>
          <p:cNvSpPr>
            <a:spLocks noChangeArrowheads="1"/>
          </p:cNvSpPr>
          <p:nvPr/>
        </p:nvSpPr>
        <p:spPr bwMode="auto">
          <a:xfrm>
            <a:off x="6640513" y="2840039"/>
            <a:ext cx="214312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44" name="Rectangle 308"/>
          <p:cNvSpPr>
            <a:spLocks noChangeArrowheads="1"/>
          </p:cNvSpPr>
          <p:nvPr/>
        </p:nvSpPr>
        <p:spPr bwMode="auto">
          <a:xfrm>
            <a:off x="6854826" y="2840039"/>
            <a:ext cx="212725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45" name="Rectangle 309"/>
          <p:cNvSpPr>
            <a:spLocks noChangeArrowheads="1"/>
          </p:cNvSpPr>
          <p:nvPr/>
        </p:nvSpPr>
        <p:spPr bwMode="auto">
          <a:xfrm>
            <a:off x="6002338" y="2544764"/>
            <a:ext cx="214312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46" name="Rectangle 310"/>
          <p:cNvSpPr>
            <a:spLocks noChangeArrowheads="1"/>
          </p:cNvSpPr>
          <p:nvPr/>
        </p:nvSpPr>
        <p:spPr bwMode="auto">
          <a:xfrm>
            <a:off x="6216650" y="2544764"/>
            <a:ext cx="211138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47" name="Rectangle 311"/>
          <p:cNvSpPr>
            <a:spLocks noChangeArrowheads="1"/>
          </p:cNvSpPr>
          <p:nvPr/>
        </p:nvSpPr>
        <p:spPr bwMode="auto">
          <a:xfrm>
            <a:off x="6427789" y="2544764"/>
            <a:ext cx="212725" cy="153987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48" name="Rectangle 312"/>
          <p:cNvSpPr>
            <a:spLocks noChangeArrowheads="1"/>
          </p:cNvSpPr>
          <p:nvPr/>
        </p:nvSpPr>
        <p:spPr bwMode="auto">
          <a:xfrm>
            <a:off x="6640513" y="2544764"/>
            <a:ext cx="214312" cy="153987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49" name="Rectangle 313"/>
          <p:cNvSpPr>
            <a:spLocks noChangeArrowheads="1"/>
          </p:cNvSpPr>
          <p:nvPr/>
        </p:nvSpPr>
        <p:spPr bwMode="auto">
          <a:xfrm>
            <a:off x="6854826" y="2544764"/>
            <a:ext cx="212725" cy="153987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50" name="Rectangle 314"/>
          <p:cNvSpPr>
            <a:spLocks noChangeArrowheads="1"/>
          </p:cNvSpPr>
          <p:nvPr/>
        </p:nvSpPr>
        <p:spPr bwMode="auto">
          <a:xfrm>
            <a:off x="6002338" y="2368551"/>
            <a:ext cx="214312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51" name="Rectangle 315"/>
          <p:cNvSpPr>
            <a:spLocks noChangeArrowheads="1"/>
          </p:cNvSpPr>
          <p:nvPr/>
        </p:nvSpPr>
        <p:spPr bwMode="auto">
          <a:xfrm>
            <a:off x="6216650" y="2368551"/>
            <a:ext cx="211138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52" name="Rectangle 316"/>
          <p:cNvSpPr>
            <a:spLocks noChangeArrowheads="1"/>
          </p:cNvSpPr>
          <p:nvPr/>
        </p:nvSpPr>
        <p:spPr bwMode="auto">
          <a:xfrm>
            <a:off x="6427789" y="2368551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53" name="Rectangle 317"/>
          <p:cNvSpPr>
            <a:spLocks noChangeArrowheads="1"/>
          </p:cNvSpPr>
          <p:nvPr/>
        </p:nvSpPr>
        <p:spPr bwMode="auto">
          <a:xfrm>
            <a:off x="6640513" y="2368551"/>
            <a:ext cx="214312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54" name="Rectangle 318"/>
          <p:cNvSpPr>
            <a:spLocks noChangeArrowheads="1"/>
          </p:cNvSpPr>
          <p:nvPr/>
        </p:nvSpPr>
        <p:spPr bwMode="auto">
          <a:xfrm>
            <a:off x="6854826" y="2368551"/>
            <a:ext cx="212725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55" name="Rectangle 319"/>
          <p:cNvSpPr>
            <a:spLocks noChangeArrowheads="1"/>
          </p:cNvSpPr>
          <p:nvPr/>
        </p:nvSpPr>
        <p:spPr bwMode="auto">
          <a:xfrm>
            <a:off x="6002338" y="2189164"/>
            <a:ext cx="214312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56" name="Rectangle 320"/>
          <p:cNvSpPr>
            <a:spLocks noChangeArrowheads="1"/>
          </p:cNvSpPr>
          <p:nvPr/>
        </p:nvSpPr>
        <p:spPr bwMode="auto">
          <a:xfrm>
            <a:off x="6216650" y="2189164"/>
            <a:ext cx="211138" cy="161925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57" name="Rectangle 321"/>
          <p:cNvSpPr>
            <a:spLocks noChangeArrowheads="1"/>
          </p:cNvSpPr>
          <p:nvPr/>
        </p:nvSpPr>
        <p:spPr bwMode="auto">
          <a:xfrm>
            <a:off x="6427789" y="2189164"/>
            <a:ext cx="212725" cy="161925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58" name="Rectangle 322"/>
          <p:cNvSpPr>
            <a:spLocks noChangeArrowheads="1"/>
          </p:cNvSpPr>
          <p:nvPr/>
        </p:nvSpPr>
        <p:spPr bwMode="auto">
          <a:xfrm>
            <a:off x="6640513" y="2189164"/>
            <a:ext cx="214312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59" name="Rectangle 323"/>
          <p:cNvSpPr>
            <a:spLocks noChangeArrowheads="1"/>
          </p:cNvSpPr>
          <p:nvPr/>
        </p:nvSpPr>
        <p:spPr bwMode="auto">
          <a:xfrm>
            <a:off x="6854826" y="2189164"/>
            <a:ext cx="212725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60" name="Rectangle 324"/>
          <p:cNvSpPr>
            <a:spLocks noChangeArrowheads="1"/>
          </p:cNvSpPr>
          <p:nvPr/>
        </p:nvSpPr>
        <p:spPr bwMode="auto">
          <a:xfrm>
            <a:off x="6002338" y="2022475"/>
            <a:ext cx="214312" cy="153988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61" name="Rectangle 325"/>
          <p:cNvSpPr>
            <a:spLocks noChangeArrowheads="1"/>
          </p:cNvSpPr>
          <p:nvPr/>
        </p:nvSpPr>
        <p:spPr bwMode="auto">
          <a:xfrm>
            <a:off x="6216650" y="2022475"/>
            <a:ext cx="211138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62" name="Rectangle 326"/>
          <p:cNvSpPr>
            <a:spLocks noChangeArrowheads="1"/>
          </p:cNvSpPr>
          <p:nvPr/>
        </p:nvSpPr>
        <p:spPr bwMode="auto">
          <a:xfrm>
            <a:off x="6427789" y="2022475"/>
            <a:ext cx="212725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63" name="Rectangle 327"/>
          <p:cNvSpPr>
            <a:spLocks noChangeArrowheads="1"/>
          </p:cNvSpPr>
          <p:nvPr/>
        </p:nvSpPr>
        <p:spPr bwMode="auto">
          <a:xfrm>
            <a:off x="6640513" y="2022475"/>
            <a:ext cx="214312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64" name="Rectangle 328"/>
          <p:cNvSpPr>
            <a:spLocks noChangeArrowheads="1"/>
          </p:cNvSpPr>
          <p:nvPr/>
        </p:nvSpPr>
        <p:spPr bwMode="auto">
          <a:xfrm>
            <a:off x="6854826" y="2022475"/>
            <a:ext cx="212725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65" name="Rectangle 329"/>
          <p:cNvSpPr>
            <a:spLocks noChangeArrowheads="1"/>
          </p:cNvSpPr>
          <p:nvPr/>
        </p:nvSpPr>
        <p:spPr bwMode="auto">
          <a:xfrm>
            <a:off x="6923089" y="3833813"/>
            <a:ext cx="1196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66" name="Rectangle 330"/>
          <p:cNvSpPr>
            <a:spLocks noChangeArrowheads="1"/>
          </p:cNvSpPr>
          <p:nvPr/>
        </p:nvSpPr>
        <p:spPr bwMode="auto">
          <a:xfrm>
            <a:off x="7011988" y="3894139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867" name="Rectangle 331"/>
          <p:cNvSpPr>
            <a:spLocks noChangeArrowheads="1"/>
          </p:cNvSpPr>
          <p:nvPr/>
        </p:nvSpPr>
        <p:spPr bwMode="auto">
          <a:xfrm>
            <a:off x="6923088" y="3016250"/>
            <a:ext cx="13382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68" name="Rectangle 332"/>
          <p:cNvSpPr>
            <a:spLocks noChangeArrowheads="1"/>
          </p:cNvSpPr>
          <p:nvPr/>
        </p:nvSpPr>
        <p:spPr bwMode="auto">
          <a:xfrm>
            <a:off x="6853239" y="2184401"/>
            <a:ext cx="13366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69" name="Rectangle 333"/>
          <p:cNvSpPr>
            <a:spLocks noChangeArrowheads="1"/>
          </p:cNvSpPr>
          <p:nvPr/>
        </p:nvSpPr>
        <p:spPr bwMode="auto">
          <a:xfrm>
            <a:off x="6940550" y="2243139"/>
            <a:ext cx="205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870" name="Rectangle 334"/>
          <p:cNvSpPr>
            <a:spLocks noChangeArrowheads="1"/>
          </p:cNvSpPr>
          <p:nvPr/>
        </p:nvSpPr>
        <p:spPr bwMode="auto">
          <a:xfrm>
            <a:off x="5992813" y="5888039"/>
            <a:ext cx="214312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71" name="Rectangle 335"/>
          <p:cNvSpPr>
            <a:spLocks noChangeArrowheads="1"/>
          </p:cNvSpPr>
          <p:nvPr/>
        </p:nvSpPr>
        <p:spPr bwMode="auto">
          <a:xfrm>
            <a:off x="6207126" y="5888039"/>
            <a:ext cx="212725" cy="153987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72" name="Rectangle 336"/>
          <p:cNvSpPr>
            <a:spLocks noChangeArrowheads="1"/>
          </p:cNvSpPr>
          <p:nvPr/>
        </p:nvSpPr>
        <p:spPr bwMode="auto">
          <a:xfrm>
            <a:off x="6419851" y="5888039"/>
            <a:ext cx="214313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73" name="Rectangle 337"/>
          <p:cNvSpPr>
            <a:spLocks noChangeArrowheads="1"/>
          </p:cNvSpPr>
          <p:nvPr/>
        </p:nvSpPr>
        <p:spPr bwMode="auto">
          <a:xfrm>
            <a:off x="6634164" y="5888039"/>
            <a:ext cx="212725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74" name="Rectangle 338"/>
          <p:cNvSpPr>
            <a:spLocks noChangeArrowheads="1"/>
          </p:cNvSpPr>
          <p:nvPr/>
        </p:nvSpPr>
        <p:spPr bwMode="auto">
          <a:xfrm>
            <a:off x="6846889" y="5888039"/>
            <a:ext cx="211137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75" name="Rectangle 339"/>
          <p:cNvSpPr>
            <a:spLocks noChangeArrowheads="1"/>
          </p:cNvSpPr>
          <p:nvPr/>
        </p:nvSpPr>
        <p:spPr bwMode="auto">
          <a:xfrm>
            <a:off x="5992813" y="5713414"/>
            <a:ext cx="214312" cy="153987"/>
          </a:xfrm>
          <a:prstGeom prst="rect">
            <a:avLst/>
          </a:prstGeom>
          <a:solidFill>
            <a:srgbClr val="00FF00"/>
          </a:solidFill>
          <a:ln w="11113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76" name="Rectangle 340"/>
          <p:cNvSpPr>
            <a:spLocks noChangeArrowheads="1"/>
          </p:cNvSpPr>
          <p:nvPr/>
        </p:nvSpPr>
        <p:spPr bwMode="auto">
          <a:xfrm>
            <a:off x="6207126" y="5713414"/>
            <a:ext cx="212725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77" name="Rectangle 341"/>
          <p:cNvSpPr>
            <a:spLocks noChangeArrowheads="1"/>
          </p:cNvSpPr>
          <p:nvPr/>
        </p:nvSpPr>
        <p:spPr bwMode="auto">
          <a:xfrm>
            <a:off x="6419851" y="5713414"/>
            <a:ext cx="214313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78" name="Rectangle 342"/>
          <p:cNvSpPr>
            <a:spLocks noChangeArrowheads="1"/>
          </p:cNvSpPr>
          <p:nvPr/>
        </p:nvSpPr>
        <p:spPr bwMode="auto">
          <a:xfrm>
            <a:off x="6634164" y="5713414"/>
            <a:ext cx="212725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79" name="Rectangle 343"/>
          <p:cNvSpPr>
            <a:spLocks noChangeArrowheads="1"/>
          </p:cNvSpPr>
          <p:nvPr/>
        </p:nvSpPr>
        <p:spPr bwMode="auto">
          <a:xfrm>
            <a:off x="6846889" y="5713414"/>
            <a:ext cx="211137" cy="153987"/>
          </a:xfrm>
          <a:prstGeom prst="rect">
            <a:avLst/>
          </a:prstGeom>
          <a:solidFill>
            <a:srgbClr val="FFFF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endParaRPr lang="ru-RU" altLang="ru-RU" sz="24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880" name="Rectangle 344"/>
          <p:cNvSpPr>
            <a:spLocks noChangeArrowheads="1"/>
          </p:cNvSpPr>
          <p:nvPr/>
        </p:nvSpPr>
        <p:spPr bwMode="auto">
          <a:xfrm>
            <a:off x="5992813" y="5537200"/>
            <a:ext cx="214312" cy="153988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81" name="Rectangle 345"/>
          <p:cNvSpPr>
            <a:spLocks noChangeArrowheads="1"/>
          </p:cNvSpPr>
          <p:nvPr/>
        </p:nvSpPr>
        <p:spPr bwMode="auto">
          <a:xfrm>
            <a:off x="6207126" y="5537200"/>
            <a:ext cx="212725" cy="153988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82" name="Rectangle 346"/>
          <p:cNvSpPr>
            <a:spLocks noChangeArrowheads="1"/>
          </p:cNvSpPr>
          <p:nvPr/>
        </p:nvSpPr>
        <p:spPr bwMode="auto">
          <a:xfrm>
            <a:off x="6419851" y="5537200"/>
            <a:ext cx="214313" cy="153988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83" name="Rectangle 347"/>
          <p:cNvSpPr>
            <a:spLocks noChangeArrowheads="1"/>
          </p:cNvSpPr>
          <p:nvPr/>
        </p:nvSpPr>
        <p:spPr bwMode="auto">
          <a:xfrm>
            <a:off x="6634164" y="5537200"/>
            <a:ext cx="212725" cy="153988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84" name="Rectangle 348"/>
          <p:cNvSpPr>
            <a:spLocks noChangeArrowheads="1"/>
          </p:cNvSpPr>
          <p:nvPr/>
        </p:nvSpPr>
        <p:spPr bwMode="auto">
          <a:xfrm>
            <a:off x="6846889" y="5537200"/>
            <a:ext cx="211137" cy="153988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85" name="Rectangle 349"/>
          <p:cNvSpPr>
            <a:spLocks noChangeArrowheads="1"/>
          </p:cNvSpPr>
          <p:nvPr/>
        </p:nvSpPr>
        <p:spPr bwMode="auto">
          <a:xfrm>
            <a:off x="5992813" y="5365751"/>
            <a:ext cx="214312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86" name="Rectangle 350"/>
          <p:cNvSpPr>
            <a:spLocks noChangeArrowheads="1"/>
          </p:cNvSpPr>
          <p:nvPr/>
        </p:nvSpPr>
        <p:spPr bwMode="auto">
          <a:xfrm>
            <a:off x="6207126" y="5365751"/>
            <a:ext cx="212725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87" name="Rectangle 351"/>
          <p:cNvSpPr>
            <a:spLocks noChangeArrowheads="1"/>
          </p:cNvSpPr>
          <p:nvPr/>
        </p:nvSpPr>
        <p:spPr bwMode="auto">
          <a:xfrm>
            <a:off x="6419851" y="5365751"/>
            <a:ext cx="214313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88" name="Rectangle 352"/>
          <p:cNvSpPr>
            <a:spLocks noChangeArrowheads="1"/>
          </p:cNvSpPr>
          <p:nvPr/>
        </p:nvSpPr>
        <p:spPr bwMode="auto">
          <a:xfrm>
            <a:off x="6634164" y="5365751"/>
            <a:ext cx="212725" cy="161925"/>
          </a:xfrm>
          <a:prstGeom prst="rect">
            <a:avLst/>
          </a:prstGeom>
          <a:solidFill>
            <a:srgbClr val="FF99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89" name="Rectangle 353"/>
          <p:cNvSpPr>
            <a:spLocks noChangeArrowheads="1"/>
          </p:cNvSpPr>
          <p:nvPr/>
        </p:nvSpPr>
        <p:spPr bwMode="auto">
          <a:xfrm>
            <a:off x="6846889" y="5365751"/>
            <a:ext cx="211137" cy="161925"/>
          </a:xfrm>
          <a:prstGeom prst="rect">
            <a:avLst/>
          </a:prstGeom>
          <a:solidFill>
            <a:srgbClr val="FF99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90" name="Rectangle 354"/>
          <p:cNvSpPr>
            <a:spLocks noChangeArrowheads="1"/>
          </p:cNvSpPr>
          <p:nvPr/>
        </p:nvSpPr>
        <p:spPr bwMode="auto">
          <a:xfrm>
            <a:off x="6915151" y="5537201"/>
            <a:ext cx="982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91" name="Rectangle 355"/>
          <p:cNvSpPr>
            <a:spLocks noChangeArrowheads="1"/>
          </p:cNvSpPr>
          <p:nvPr/>
        </p:nvSpPr>
        <p:spPr bwMode="auto">
          <a:xfrm>
            <a:off x="7004050" y="5588001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892" name="Rectangle 356"/>
          <p:cNvSpPr>
            <a:spLocks noChangeArrowheads="1"/>
          </p:cNvSpPr>
          <p:nvPr/>
        </p:nvSpPr>
        <p:spPr bwMode="auto">
          <a:xfrm>
            <a:off x="7250114" y="5888039"/>
            <a:ext cx="211137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93" name="Rectangle 357"/>
          <p:cNvSpPr>
            <a:spLocks noChangeArrowheads="1"/>
          </p:cNvSpPr>
          <p:nvPr/>
        </p:nvSpPr>
        <p:spPr bwMode="auto">
          <a:xfrm>
            <a:off x="7461251" y="5888039"/>
            <a:ext cx="212725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94" name="Rectangle 358"/>
          <p:cNvSpPr>
            <a:spLocks noChangeArrowheads="1"/>
          </p:cNvSpPr>
          <p:nvPr/>
        </p:nvSpPr>
        <p:spPr bwMode="auto">
          <a:xfrm>
            <a:off x="7673976" y="5888039"/>
            <a:ext cx="214313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95" name="Rectangle 359"/>
          <p:cNvSpPr>
            <a:spLocks noChangeArrowheads="1"/>
          </p:cNvSpPr>
          <p:nvPr/>
        </p:nvSpPr>
        <p:spPr bwMode="auto">
          <a:xfrm>
            <a:off x="7888289" y="5888039"/>
            <a:ext cx="212725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96" name="Rectangle 360"/>
          <p:cNvSpPr>
            <a:spLocks noChangeArrowheads="1"/>
          </p:cNvSpPr>
          <p:nvPr/>
        </p:nvSpPr>
        <p:spPr bwMode="auto">
          <a:xfrm>
            <a:off x="8101014" y="5888039"/>
            <a:ext cx="212725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97" name="Rectangle 361"/>
          <p:cNvSpPr>
            <a:spLocks noChangeArrowheads="1"/>
          </p:cNvSpPr>
          <p:nvPr/>
        </p:nvSpPr>
        <p:spPr bwMode="auto">
          <a:xfrm>
            <a:off x="7250114" y="5713414"/>
            <a:ext cx="211137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98" name="Rectangle 362"/>
          <p:cNvSpPr>
            <a:spLocks noChangeArrowheads="1"/>
          </p:cNvSpPr>
          <p:nvPr/>
        </p:nvSpPr>
        <p:spPr bwMode="auto">
          <a:xfrm>
            <a:off x="7461251" y="5713414"/>
            <a:ext cx="212725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899" name="Rectangle 363"/>
          <p:cNvSpPr>
            <a:spLocks noChangeArrowheads="1"/>
          </p:cNvSpPr>
          <p:nvPr/>
        </p:nvSpPr>
        <p:spPr bwMode="auto">
          <a:xfrm>
            <a:off x="7673976" y="5713414"/>
            <a:ext cx="214313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00" name="Rectangle 364"/>
          <p:cNvSpPr>
            <a:spLocks noChangeArrowheads="1"/>
          </p:cNvSpPr>
          <p:nvPr/>
        </p:nvSpPr>
        <p:spPr bwMode="auto">
          <a:xfrm>
            <a:off x="7888289" y="5713414"/>
            <a:ext cx="212725" cy="153987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01" name="Rectangle 365"/>
          <p:cNvSpPr>
            <a:spLocks noChangeArrowheads="1"/>
          </p:cNvSpPr>
          <p:nvPr/>
        </p:nvSpPr>
        <p:spPr bwMode="auto">
          <a:xfrm>
            <a:off x="8101014" y="5713414"/>
            <a:ext cx="212725" cy="153987"/>
          </a:xfrm>
          <a:prstGeom prst="rect">
            <a:avLst/>
          </a:prstGeom>
          <a:solidFill>
            <a:srgbClr val="FF99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02" name="Rectangle 366"/>
          <p:cNvSpPr>
            <a:spLocks noChangeArrowheads="1"/>
          </p:cNvSpPr>
          <p:nvPr/>
        </p:nvSpPr>
        <p:spPr bwMode="auto">
          <a:xfrm>
            <a:off x="7250114" y="5537200"/>
            <a:ext cx="211137" cy="153988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03" name="Rectangle 367"/>
          <p:cNvSpPr>
            <a:spLocks noChangeArrowheads="1"/>
          </p:cNvSpPr>
          <p:nvPr/>
        </p:nvSpPr>
        <p:spPr bwMode="auto">
          <a:xfrm>
            <a:off x="7461251" y="5537200"/>
            <a:ext cx="212725" cy="153988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04" name="Rectangle 368"/>
          <p:cNvSpPr>
            <a:spLocks noChangeArrowheads="1"/>
          </p:cNvSpPr>
          <p:nvPr/>
        </p:nvSpPr>
        <p:spPr bwMode="auto">
          <a:xfrm>
            <a:off x="7673976" y="5537200"/>
            <a:ext cx="214313" cy="153988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05" name="Rectangle 369"/>
          <p:cNvSpPr>
            <a:spLocks noChangeArrowheads="1"/>
          </p:cNvSpPr>
          <p:nvPr/>
        </p:nvSpPr>
        <p:spPr bwMode="auto">
          <a:xfrm>
            <a:off x="7888289" y="5537200"/>
            <a:ext cx="212725" cy="153988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06" name="Rectangle 370"/>
          <p:cNvSpPr>
            <a:spLocks noChangeArrowheads="1"/>
          </p:cNvSpPr>
          <p:nvPr/>
        </p:nvSpPr>
        <p:spPr bwMode="auto">
          <a:xfrm>
            <a:off x="8101014" y="5537200"/>
            <a:ext cx="212725" cy="153988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07" name="Rectangle 371"/>
          <p:cNvSpPr>
            <a:spLocks noChangeArrowheads="1"/>
          </p:cNvSpPr>
          <p:nvPr/>
        </p:nvSpPr>
        <p:spPr bwMode="auto">
          <a:xfrm>
            <a:off x="7250114" y="5365751"/>
            <a:ext cx="211137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08" name="Rectangle 372"/>
          <p:cNvSpPr>
            <a:spLocks noChangeArrowheads="1"/>
          </p:cNvSpPr>
          <p:nvPr/>
        </p:nvSpPr>
        <p:spPr bwMode="auto">
          <a:xfrm>
            <a:off x="7461251" y="5365751"/>
            <a:ext cx="212725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09" name="Rectangle 373"/>
          <p:cNvSpPr>
            <a:spLocks noChangeArrowheads="1"/>
          </p:cNvSpPr>
          <p:nvPr/>
        </p:nvSpPr>
        <p:spPr bwMode="auto">
          <a:xfrm>
            <a:off x="7673976" y="5365751"/>
            <a:ext cx="214313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10" name="Rectangle 374"/>
          <p:cNvSpPr>
            <a:spLocks noChangeArrowheads="1"/>
          </p:cNvSpPr>
          <p:nvPr/>
        </p:nvSpPr>
        <p:spPr bwMode="auto">
          <a:xfrm>
            <a:off x="7888289" y="5365751"/>
            <a:ext cx="212725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11" name="Rectangle 375"/>
          <p:cNvSpPr>
            <a:spLocks noChangeArrowheads="1"/>
          </p:cNvSpPr>
          <p:nvPr/>
        </p:nvSpPr>
        <p:spPr bwMode="auto">
          <a:xfrm>
            <a:off x="8101014" y="5365751"/>
            <a:ext cx="212725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103800" name="Rectangle 376"/>
          <p:cNvSpPr>
            <a:spLocks noChangeArrowheads="1"/>
          </p:cNvSpPr>
          <p:nvPr/>
        </p:nvSpPr>
        <p:spPr bwMode="auto">
          <a:xfrm>
            <a:off x="5418139" y="4714875"/>
            <a:ext cx="5386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50 лет</a:t>
            </a:r>
            <a:endParaRPr lang="ru-RU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913" name="Rectangle 377"/>
          <p:cNvSpPr>
            <a:spLocks noChangeArrowheads="1"/>
          </p:cNvSpPr>
          <p:nvPr/>
        </p:nvSpPr>
        <p:spPr bwMode="auto">
          <a:xfrm>
            <a:off x="3097213" y="5035551"/>
            <a:ext cx="214312" cy="15557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14" name="Rectangle 378"/>
          <p:cNvSpPr>
            <a:spLocks noChangeArrowheads="1"/>
          </p:cNvSpPr>
          <p:nvPr/>
        </p:nvSpPr>
        <p:spPr bwMode="auto">
          <a:xfrm>
            <a:off x="3311525" y="5035551"/>
            <a:ext cx="211138" cy="15557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15" name="Rectangle 379"/>
          <p:cNvSpPr>
            <a:spLocks noChangeArrowheads="1"/>
          </p:cNvSpPr>
          <p:nvPr/>
        </p:nvSpPr>
        <p:spPr bwMode="auto">
          <a:xfrm>
            <a:off x="3522663" y="5035551"/>
            <a:ext cx="214312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16" name="Rectangle 380"/>
          <p:cNvSpPr>
            <a:spLocks noChangeArrowheads="1"/>
          </p:cNvSpPr>
          <p:nvPr/>
        </p:nvSpPr>
        <p:spPr bwMode="auto">
          <a:xfrm>
            <a:off x="3736976" y="5035551"/>
            <a:ext cx="214313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17" name="Rectangle 381"/>
          <p:cNvSpPr>
            <a:spLocks noChangeArrowheads="1"/>
          </p:cNvSpPr>
          <p:nvPr/>
        </p:nvSpPr>
        <p:spPr bwMode="auto">
          <a:xfrm>
            <a:off x="3951289" y="5035551"/>
            <a:ext cx="211137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18" name="Rectangle 382"/>
          <p:cNvSpPr>
            <a:spLocks noChangeArrowheads="1"/>
          </p:cNvSpPr>
          <p:nvPr/>
        </p:nvSpPr>
        <p:spPr bwMode="auto">
          <a:xfrm>
            <a:off x="3097213" y="4859339"/>
            <a:ext cx="214312" cy="161925"/>
          </a:xfrm>
          <a:prstGeom prst="rect">
            <a:avLst/>
          </a:prstGeom>
          <a:solidFill>
            <a:srgbClr val="00FF00"/>
          </a:solidFill>
          <a:ln w="11176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19" name="Rectangle 383"/>
          <p:cNvSpPr>
            <a:spLocks noChangeArrowheads="1"/>
          </p:cNvSpPr>
          <p:nvPr/>
        </p:nvSpPr>
        <p:spPr bwMode="auto">
          <a:xfrm>
            <a:off x="3311525" y="4859339"/>
            <a:ext cx="211138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20" name="Rectangle 384"/>
          <p:cNvSpPr>
            <a:spLocks noChangeArrowheads="1"/>
          </p:cNvSpPr>
          <p:nvPr/>
        </p:nvSpPr>
        <p:spPr bwMode="auto">
          <a:xfrm>
            <a:off x="3522663" y="4859339"/>
            <a:ext cx="214312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21" name="Rectangle 385"/>
          <p:cNvSpPr>
            <a:spLocks noChangeArrowheads="1"/>
          </p:cNvSpPr>
          <p:nvPr/>
        </p:nvSpPr>
        <p:spPr bwMode="auto">
          <a:xfrm>
            <a:off x="3736976" y="4859339"/>
            <a:ext cx="214313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22" name="Rectangle 386"/>
          <p:cNvSpPr>
            <a:spLocks noChangeArrowheads="1"/>
          </p:cNvSpPr>
          <p:nvPr/>
        </p:nvSpPr>
        <p:spPr bwMode="auto">
          <a:xfrm>
            <a:off x="3951289" y="4859339"/>
            <a:ext cx="211137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23" name="Rectangle 387"/>
          <p:cNvSpPr>
            <a:spLocks noChangeArrowheads="1"/>
          </p:cNvSpPr>
          <p:nvPr/>
        </p:nvSpPr>
        <p:spPr bwMode="auto">
          <a:xfrm>
            <a:off x="3311525" y="4691064"/>
            <a:ext cx="211138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24" name="Rectangle 388"/>
          <p:cNvSpPr>
            <a:spLocks noChangeArrowheads="1"/>
          </p:cNvSpPr>
          <p:nvPr/>
        </p:nvSpPr>
        <p:spPr bwMode="auto">
          <a:xfrm>
            <a:off x="3097213" y="4691064"/>
            <a:ext cx="214312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25" name="Rectangle 389"/>
          <p:cNvSpPr>
            <a:spLocks noChangeArrowheads="1"/>
          </p:cNvSpPr>
          <p:nvPr/>
        </p:nvSpPr>
        <p:spPr bwMode="auto">
          <a:xfrm>
            <a:off x="3522663" y="4691064"/>
            <a:ext cx="214312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26" name="Rectangle 390"/>
          <p:cNvSpPr>
            <a:spLocks noChangeArrowheads="1"/>
          </p:cNvSpPr>
          <p:nvPr/>
        </p:nvSpPr>
        <p:spPr bwMode="auto">
          <a:xfrm>
            <a:off x="3736976" y="4691064"/>
            <a:ext cx="214313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27" name="Rectangle 391"/>
          <p:cNvSpPr>
            <a:spLocks noChangeArrowheads="1"/>
          </p:cNvSpPr>
          <p:nvPr/>
        </p:nvSpPr>
        <p:spPr bwMode="auto">
          <a:xfrm>
            <a:off x="3951289" y="4691064"/>
            <a:ext cx="211137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28" name="Rectangle 392"/>
          <p:cNvSpPr>
            <a:spLocks noChangeArrowheads="1"/>
          </p:cNvSpPr>
          <p:nvPr/>
        </p:nvSpPr>
        <p:spPr bwMode="auto">
          <a:xfrm>
            <a:off x="3097213" y="4513264"/>
            <a:ext cx="214312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29" name="Rectangle 393"/>
          <p:cNvSpPr>
            <a:spLocks noChangeArrowheads="1"/>
          </p:cNvSpPr>
          <p:nvPr/>
        </p:nvSpPr>
        <p:spPr bwMode="auto">
          <a:xfrm>
            <a:off x="3311525" y="4513264"/>
            <a:ext cx="211138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30" name="Rectangle 394"/>
          <p:cNvSpPr>
            <a:spLocks noChangeArrowheads="1"/>
          </p:cNvSpPr>
          <p:nvPr/>
        </p:nvSpPr>
        <p:spPr bwMode="auto">
          <a:xfrm>
            <a:off x="3522663" y="4513264"/>
            <a:ext cx="214312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31" name="Rectangle 395"/>
          <p:cNvSpPr>
            <a:spLocks noChangeArrowheads="1"/>
          </p:cNvSpPr>
          <p:nvPr/>
        </p:nvSpPr>
        <p:spPr bwMode="auto">
          <a:xfrm>
            <a:off x="3736976" y="4513264"/>
            <a:ext cx="214313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32" name="Rectangle 396"/>
          <p:cNvSpPr>
            <a:spLocks noChangeArrowheads="1"/>
          </p:cNvSpPr>
          <p:nvPr/>
        </p:nvSpPr>
        <p:spPr bwMode="auto">
          <a:xfrm>
            <a:off x="3951289" y="4513264"/>
            <a:ext cx="211137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33" name="Rectangle 397"/>
          <p:cNvSpPr>
            <a:spLocks noChangeArrowheads="1"/>
          </p:cNvSpPr>
          <p:nvPr/>
        </p:nvSpPr>
        <p:spPr bwMode="auto">
          <a:xfrm>
            <a:off x="3957639" y="4691063"/>
            <a:ext cx="11953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34" name="Rectangle 398"/>
          <p:cNvSpPr>
            <a:spLocks noChangeArrowheads="1"/>
          </p:cNvSpPr>
          <p:nvPr/>
        </p:nvSpPr>
        <p:spPr bwMode="auto">
          <a:xfrm>
            <a:off x="4046538" y="4741864"/>
            <a:ext cx="205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935" name="Rectangle 399"/>
          <p:cNvSpPr>
            <a:spLocks noChangeArrowheads="1"/>
          </p:cNvSpPr>
          <p:nvPr/>
        </p:nvSpPr>
        <p:spPr bwMode="auto">
          <a:xfrm>
            <a:off x="4354514" y="5035551"/>
            <a:ext cx="211137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36" name="Rectangle 400"/>
          <p:cNvSpPr>
            <a:spLocks noChangeArrowheads="1"/>
          </p:cNvSpPr>
          <p:nvPr/>
        </p:nvSpPr>
        <p:spPr bwMode="auto">
          <a:xfrm>
            <a:off x="4565651" y="5035551"/>
            <a:ext cx="212725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37" name="Rectangle 401"/>
          <p:cNvSpPr>
            <a:spLocks noChangeArrowheads="1"/>
          </p:cNvSpPr>
          <p:nvPr/>
        </p:nvSpPr>
        <p:spPr bwMode="auto">
          <a:xfrm>
            <a:off x="4778376" y="5035551"/>
            <a:ext cx="212725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38" name="Rectangle 402"/>
          <p:cNvSpPr>
            <a:spLocks noChangeArrowheads="1"/>
          </p:cNvSpPr>
          <p:nvPr/>
        </p:nvSpPr>
        <p:spPr bwMode="auto">
          <a:xfrm>
            <a:off x="4991101" y="5035551"/>
            <a:ext cx="212725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39" name="Rectangle 403"/>
          <p:cNvSpPr>
            <a:spLocks noChangeArrowheads="1"/>
          </p:cNvSpPr>
          <p:nvPr/>
        </p:nvSpPr>
        <p:spPr bwMode="auto">
          <a:xfrm>
            <a:off x="5203826" y="5035551"/>
            <a:ext cx="214313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40" name="Rectangle 404"/>
          <p:cNvSpPr>
            <a:spLocks noChangeArrowheads="1"/>
          </p:cNvSpPr>
          <p:nvPr/>
        </p:nvSpPr>
        <p:spPr bwMode="auto">
          <a:xfrm>
            <a:off x="4354514" y="4859339"/>
            <a:ext cx="211137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41" name="Rectangle 405"/>
          <p:cNvSpPr>
            <a:spLocks noChangeArrowheads="1"/>
          </p:cNvSpPr>
          <p:nvPr/>
        </p:nvSpPr>
        <p:spPr bwMode="auto">
          <a:xfrm>
            <a:off x="4565651" y="4859339"/>
            <a:ext cx="212725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42" name="Rectangle 406"/>
          <p:cNvSpPr>
            <a:spLocks noChangeArrowheads="1"/>
          </p:cNvSpPr>
          <p:nvPr/>
        </p:nvSpPr>
        <p:spPr bwMode="auto">
          <a:xfrm>
            <a:off x="4778376" y="4859339"/>
            <a:ext cx="212725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43" name="Rectangle 407"/>
          <p:cNvSpPr>
            <a:spLocks noChangeArrowheads="1"/>
          </p:cNvSpPr>
          <p:nvPr/>
        </p:nvSpPr>
        <p:spPr bwMode="auto">
          <a:xfrm>
            <a:off x="4991101" y="4859339"/>
            <a:ext cx="212725" cy="16192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44" name="Rectangle 408"/>
          <p:cNvSpPr>
            <a:spLocks noChangeArrowheads="1"/>
          </p:cNvSpPr>
          <p:nvPr/>
        </p:nvSpPr>
        <p:spPr bwMode="auto">
          <a:xfrm>
            <a:off x="5203826" y="4859339"/>
            <a:ext cx="214313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45" name="Rectangle 409"/>
          <p:cNvSpPr>
            <a:spLocks noChangeArrowheads="1"/>
          </p:cNvSpPr>
          <p:nvPr/>
        </p:nvSpPr>
        <p:spPr bwMode="auto">
          <a:xfrm>
            <a:off x="4354514" y="4691064"/>
            <a:ext cx="211137" cy="153987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46" name="Rectangle 410"/>
          <p:cNvSpPr>
            <a:spLocks noChangeArrowheads="1"/>
          </p:cNvSpPr>
          <p:nvPr/>
        </p:nvSpPr>
        <p:spPr bwMode="auto">
          <a:xfrm>
            <a:off x="4565651" y="4691064"/>
            <a:ext cx="212725" cy="153987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47" name="Rectangle 411"/>
          <p:cNvSpPr>
            <a:spLocks noChangeArrowheads="1"/>
          </p:cNvSpPr>
          <p:nvPr/>
        </p:nvSpPr>
        <p:spPr bwMode="auto">
          <a:xfrm>
            <a:off x="4778376" y="4691064"/>
            <a:ext cx="212725" cy="153987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48" name="Rectangle 412"/>
          <p:cNvSpPr>
            <a:spLocks noChangeArrowheads="1"/>
          </p:cNvSpPr>
          <p:nvPr/>
        </p:nvSpPr>
        <p:spPr bwMode="auto">
          <a:xfrm>
            <a:off x="4991101" y="4691064"/>
            <a:ext cx="212725" cy="153987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49" name="Rectangle 413"/>
          <p:cNvSpPr>
            <a:spLocks noChangeArrowheads="1"/>
          </p:cNvSpPr>
          <p:nvPr/>
        </p:nvSpPr>
        <p:spPr bwMode="auto">
          <a:xfrm>
            <a:off x="5203826" y="4691064"/>
            <a:ext cx="214313" cy="153987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50" name="Rectangle 414"/>
          <p:cNvSpPr>
            <a:spLocks noChangeArrowheads="1"/>
          </p:cNvSpPr>
          <p:nvPr/>
        </p:nvSpPr>
        <p:spPr bwMode="auto">
          <a:xfrm>
            <a:off x="4354514" y="4513264"/>
            <a:ext cx="211137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51" name="Rectangle 415"/>
          <p:cNvSpPr>
            <a:spLocks noChangeArrowheads="1"/>
          </p:cNvSpPr>
          <p:nvPr/>
        </p:nvSpPr>
        <p:spPr bwMode="auto">
          <a:xfrm>
            <a:off x="4565651" y="4513264"/>
            <a:ext cx="212725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52" name="Rectangle 416"/>
          <p:cNvSpPr>
            <a:spLocks noChangeArrowheads="1"/>
          </p:cNvSpPr>
          <p:nvPr/>
        </p:nvSpPr>
        <p:spPr bwMode="auto">
          <a:xfrm>
            <a:off x="4778376" y="4513264"/>
            <a:ext cx="212725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53" name="Rectangle 417"/>
          <p:cNvSpPr>
            <a:spLocks noChangeArrowheads="1"/>
          </p:cNvSpPr>
          <p:nvPr/>
        </p:nvSpPr>
        <p:spPr bwMode="auto">
          <a:xfrm>
            <a:off x="4991101" y="4513264"/>
            <a:ext cx="212725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54" name="Rectangle 418"/>
          <p:cNvSpPr>
            <a:spLocks noChangeArrowheads="1"/>
          </p:cNvSpPr>
          <p:nvPr/>
        </p:nvSpPr>
        <p:spPr bwMode="auto">
          <a:xfrm>
            <a:off x="5203826" y="4513264"/>
            <a:ext cx="214313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55" name="Rectangle 419"/>
          <p:cNvSpPr>
            <a:spLocks noChangeArrowheads="1"/>
          </p:cNvSpPr>
          <p:nvPr/>
        </p:nvSpPr>
        <p:spPr bwMode="auto">
          <a:xfrm>
            <a:off x="6002338" y="5035551"/>
            <a:ext cx="214312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56" name="Rectangle 420"/>
          <p:cNvSpPr>
            <a:spLocks noChangeArrowheads="1"/>
          </p:cNvSpPr>
          <p:nvPr/>
        </p:nvSpPr>
        <p:spPr bwMode="auto">
          <a:xfrm>
            <a:off x="6216650" y="5035551"/>
            <a:ext cx="211138" cy="155575"/>
          </a:xfrm>
          <a:prstGeom prst="rect">
            <a:avLst/>
          </a:prstGeom>
          <a:solidFill>
            <a:srgbClr val="FFFF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57" name="Rectangle 421"/>
          <p:cNvSpPr>
            <a:spLocks noChangeArrowheads="1"/>
          </p:cNvSpPr>
          <p:nvPr/>
        </p:nvSpPr>
        <p:spPr bwMode="auto">
          <a:xfrm>
            <a:off x="6427789" y="5035551"/>
            <a:ext cx="212725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58" name="Rectangle 422"/>
          <p:cNvSpPr>
            <a:spLocks noChangeArrowheads="1"/>
          </p:cNvSpPr>
          <p:nvPr/>
        </p:nvSpPr>
        <p:spPr bwMode="auto">
          <a:xfrm>
            <a:off x="6640513" y="5035551"/>
            <a:ext cx="214312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59" name="Rectangle 423"/>
          <p:cNvSpPr>
            <a:spLocks noChangeArrowheads="1"/>
          </p:cNvSpPr>
          <p:nvPr/>
        </p:nvSpPr>
        <p:spPr bwMode="auto">
          <a:xfrm>
            <a:off x="6854826" y="5035551"/>
            <a:ext cx="212725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60" name="Rectangle 424"/>
          <p:cNvSpPr>
            <a:spLocks noChangeArrowheads="1"/>
          </p:cNvSpPr>
          <p:nvPr/>
        </p:nvSpPr>
        <p:spPr bwMode="auto">
          <a:xfrm>
            <a:off x="6002338" y="4859339"/>
            <a:ext cx="214312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61" name="Rectangle 425"/>
          <p:cNvSpPr>
            <a:spLocks noChangeArrowheads="1"/>
          </p:cNvSpPr>
          <p:nvPr/>
        </p:nvSpPr>
        <p:spPr bwMode="auto">
          <a:xfrm>
            <a:off x="6216650" y="4859339"/>
            <a:ext cx="211138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62" name="Rectangle 426"/>
          <p:cNvSpPr>
            <a:spLocks noChangeArrowheads="1"/>
          </p:cNvSpPr>
          <p:nvPr/>
        </p:nvSpPr>
        <p:spPr bwMode="auto">
          <a:xfrm>
            <a:off x="6427789" y="4859339"/>
            <a:ext cx="212725" cy="16192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63" name="Rectangle 427"/>
          <p:cNvSpPr>
            <a:spLocks noChangeArrowheads="1"/>
          </p:cNvSpPr>
          <p:nvPr/>
        </p:nvSpPr>
        <p:spPr bwMode="auto">
          <a:xfrm>
            <a:off x="6640513" y="4859339"/>
            <a:ext cx="214312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64" name="Rectangle 428"/>
          <p:cNvSpPr>
            <a:spLocks noChangeArrowheads="1"/>
          </p:cNvSpPr>
          <p:nvPr/>
        </p:nvSpPr>
        <p:spPr bwMode="auto">
          <a:xfrm>
            <a:off x="6854826" y="4859339"/>
            <a:ext cx="212725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65" name="Rectangle 429"/>
          <p:cNvSpPr>
            <a:spLocks noChangeArrowheads="1"/>
          </p:cNvSpPr>
          <p:nvPr/>
        </p:nvSpPr>
        <p:spPr bwMode="auto">
          <a:xfrm>
            <a:off x="6216650" y="4691064"/>
            <a:ext cx="211138" cy="153987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66" name="Rectangle 430"/>
          <p:cNvSpPr>
            <a:spLocks noChangeArrowheads="1"/>
          </p:cNvSpPr>
          <p:nvPr/>
        </p:nvSpPr>
        <p:spPr bwMode="auto">
          <a:xfrm>
            <a:off x="6002338" y="4691064"/>
            <a:ext cx="214312" cy="153987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67" name="Rectangle 431"/>
          <p:cNvSpPr>
            <a:spLocks noChangeArrowheads="1"/>
          </p:cNvSpPr>
          <p:nvPr/>
        </p:nvSpPr>
        <p:spPr bwMode="auto">
          <a:xfrm>
            <a:off x="6427789" y="4691064"/>
            <a:ext cx="212725" cy="153987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68" name="Rectangle 432"/>
          <p:cNvSpPr>
            <a:spLocks noChangeArrowheads="1"/>
          </p:cNvSpPr>
          <p:nvPr/>
        </p:nvSpPr>
        <p:spPr bwMode="auto">
          <a:xfrm>
            <a:off x="6640513" y="4691064"/>
            <a:ext cx="214312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69" name="Rectangle 433"/>
          <p:cNvSpPr>
            <a:spLocks noChangeArrowheads="1"/>
          </p:cNvSpPr>
          <p:nvPr/>
        </p:nvSpPr>
        <p:spPr bwMode="auto">
          <a:xfrm>
            <a:off x="6854826" y="4691064"/>
            <a:ext cx="212725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70" name="Rectangle 434"/>
          <p:cNvSpPr>
            <a:spLocks noChangeArrowheads="1"/>
          </p:cNvSpPr>
          <p:nvPr/>
        </p:nvSpPr>
        <p:spPr bwMode="auto">
          <a:xfrm>
            <a:off x="6002338" y="4513264"/>
            <a:ext cx="214312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71" name="Rectangle 435"/>
          <p:cNvSpPr>
            <a:spLocks noChangeArrowheads="1"/>
          </p:cNvSpPr>
          <p:nvPr/>
        </p:nvSpPr>
        <p:spPr bwMode="auto">
          <a:xfrm>
            <a:off x="6216650" y="4513264"/>
            <a:ext cx="211138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72" name="Rectangle 436"/>
          <p:cNvSpPr>
            <a:spLocks noChangeArrowheads="1"/>
          </p:cNvSpPr>
          <p:nvPr/>
        </p:nvSpPr>
        <p:spPr bwMode="auto">
          <a:xfrm>
            <a:off x="6427789" y="4513264"/>
            <a:ext cx="212725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73" name="Rectangle 437"/>
          <p:cNvSpPr>
            <a:spLocks noChangeArrowheads="1"/>
          </p:cNvSpPr>
          <p:nvPr/>
        </p:nvSpPr>
        <p:spPr bwMode="auto">
          <a:xfrm>
            <a:off x="6640513" y="4513264"/>
            <a:ext cx="214312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74" name="Rectangle 438"/>
          <p:cNvSpPr>
            <a:spLocks noChangeArrowheads="1"/>
          </p:cNvSpPr>
          <p:nvPr/>
        </p:nvSpPr>
        <p:spPr bwMode="auto">
          <a:xfrm>
            <a:off x="6854826" y="4513264"/>
            <a:ext cx="212725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75" name="Rectangle 439"/>
          <p:cNvSpPr>
            <a:spLocks noChangeArrowheads="1"/>
          </p:cNvSpPr>
          <p:nvPr/>
        </p:nvSpPr>
        <p:spPr bwMode="auto">
          <a:xfrm>
            <a:off x="6862763" y="4691063"/>
            <a:ext cx="1193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76" name="Rectangle 440"/>
          <p:cNvSpPr>
            <a:spLocks noChangeArrowheads="1"/>
          </p:cNvSpPr>
          <p:nvPr/>
        </p:nvSpPr>
        <p:spPr bwMode="auto">
          <a:xfrm>
            <a:off x="6950075" y="4741864"/>
            <a:ext cx="205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sp>
        <p:nvSpPr>
          <p:cNvPr id="65977" name="Rectangle 441"/>
          <p:cNvSpPr>
            <a:spLocks noChangeArrowheads="1"/>
          </p:cNvSpPr>
          <p:nvPr/>
        </p:nvSpPr>
        <p:spPr bwMode="auto">
          <a:xfrm>
            <a:off x="7259639" y="5035551"/>
            <a:ext cx="211137" cy="155575"/>
          </a:xfrm>
          <a:prstGeom prst="rect">
            <a:avLst/>
          </a:prstGeom>
          <a:solidFill>
            <a:srgbClr val="FF99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78" name="Rectangle 442"/>
          <p:cNvSpPr>
            <a:spLocks noChangeArrowheads="1"/>
          </p:cNvSpPr>
          <p:nvPr/>
        </p:nvSpPr>
        <p:spPr bwMode="auto">
          <a:xfrm>
            <a:off x="7470776" y="5035551"/>
            <a:ext cx="212725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79" name="Rectangle 443"/>
          <p:cNvSpPr>
            <a:spLocks noChangeArrowheads="1"/>
          </p:cNvSpPr>
          <p:nvPr/>
        </p:nvSpPr>
        <p:spPr bwMode="auto">
          <a:xfrm>
            <a:off x="7683501" y="5035551"/>
            <a:ext cx="212725" cy="15557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80" name="Rectangle 444"/>
          <p:cNvSpPr>
            <a:spLocks noChangeArrowheads="1"/>
          </p:cNvSpPr>
          <p:nvPr/>
        </p:nvSpPr>
        <p:spPr bwMode="auto">
          <a:xfrm>
            <a:off x="7896225" y="5035551"/>
            <a:ext cx="211138" cy="155575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81" name="Rectangle 445"/>
          <p:cNvSpPr>
            <a:spLocks noChangeArrowheads="1"/>
          </p:cNvSpPr>
          <p:nvPr/>
        </p:nvSpPr>
        <p:spPr bwMode="auto">
          <a:xfrm>
            <a:off x="8107363" y="5035551"/>
            <a:ext cx="214312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82" name="Rectangle 446"/>
          <p:cNvSpPr>
            <a:spLocks noChangeArrowheads="1"/>
          </p:cNvSpPr>
          <p:nvPr/>
        </p:nvSpPr>
        <p:spPr bwMode="auto">
          <a:xfrm>
            <a:off x="7259639" y="4859339"/>
            <a:ext cx="211137" cy="161925"/>
          </a:xfrm>
          <a:prstGeom prst="rect">
            <a:avLst/>
          </a:prstGeom>
          <a:solidFill>
            <a:srgbClr val="E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83" name="Rectangle 447"/>
          <p:cNvSpPr>
            <a:spLocks noChangeArrowheads="1"/>
          </p:cNvSpPr>
          <p:nvPr/>
        </p:nvSpPr>
        <p:spPr bwMode="auto">
          <a:xfrm>
            <a:off x="7470776" y="4859339"/>
            <a:ext cx="212725" cy="161925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84" name="Rectangle 448"/>
          <p:cNvSpPr>
            <a:spLocks noChangeArrowheads="1"/>
          </p:cNvSpPr>
          <p:nvPr/>
        </p:nvSpPr>
        <p:spPr bwMode="auto">
          <a:xfrm>
            <a:off x="7683501" y="4859339"/>
            <a:ext cx="212725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85" name="Rectangle 449"/>
          <p:cNvSpPr>
            <a:spLocks noChangeArrowheads="1"/>
          </p:cNvSpPr>
          <p:nvPr/>
        </p:nvSpPr>
        <p:spPr bwMode="auto">
          <a:xfrm>
            <a:off x="7896225" y="4859339"/>
            <a:ext cx="211138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86" name="Rectangle 450"/>
          <p:cNvSpPr>
            <a:spLocks noChangeArrowheads="1"/>
          </p:cNvSpPr>
          <p:nvPr/>
        </p:nvSpPr>
        <p:spPr bwMode="auto">
          <a:xfrm>
            <a:off x="8107363" y="4859339"/>
            <a:ext cx="214312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87" name="Rectangle 451"/>
          <p:cNvSpPr>
            <a:spLocks noChangeArrowheads="1"/>
          </p:cNvSpPr>
          <p:nvPr/>
        </p:nvSpPr>
        <p:spPr bwMode="auto">
          <a:xfrm>
            <a:off x="7259639" y="4691064"/>
            <a:ext cx="211137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88" name="Rectangle 452"/>
          <p:cNvSpPr>
            <a:spLocks noChangeArrowheads="1"/>
          </p:cNvSpPr>
          <p:nvPr/>
        </p:nvSpPr>
        <p:spPr bwMode="auto">
          <a:xfrm>
            <a:off x="7470776" y="4691064"/>
            <a:ext cx="212725" cy="153987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89" name="Rectangle 453"/>
          <p:cNvSpPr>
            <a:spLocks noChangeArrowheads="1"/>
          </p:cNvSpPr>
          <p:nvPr/>
        </p:nvSpPr>
        <p:spPr bwMode="auto">
          <a:xfrm>
            <a:off x="7683501" y="4691064"/>
            <a:ext cx="212725" cy="153987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90" name="Rectangle 454"/>
          <p:cNvSpPr>
            <a:spLocks noChangeArrowheads="1"/>
          </p:cNvSpPr>
          <p:nvPr/>
        </p:nvSpPr>
        <p:spPr bwMode="auto">
          <a:xfrm>
            <a:off x="7896225" y="4691064"/>
            <a:ext cx="211138" cy="153987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91" name="Rectangle 455"/>
          <p:cNvSpPr>
            <a:spLocks noChangeArrowheads="1"/>
          </p:cNvSpPr>
          <p:nvPr/>
        </p:nvSpPr>
        <p:spPr bwMode="auto">
          <a:xfrm>
            <a:off x="8107363" y="4691064"/>
            <a:ext cx="214312" cy="153987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92" name="Rectangle 456"/>
          <p:cNvSpPr>
            <a:spLocks noChangeArrowheads="1"/>
          </p:cNvSpPr>
          <p:nvPr/>
        </p:nvSpPr>
        <p:spPr bwMode="auto">
          <a:xfrm>
            <a:off x="7259639" y="4513264"/>
            <a:ext cx="211137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93" name="Rectangle 457"/>
          <p:cNvSpPr>
            <a:spLocks noChangeArrowheads="1"/>
          </p:cNvSpPr>
          <p:nvPr/>
        </p:nvSpPr>
        <p:spPr bwMode="auto">
          <a:xfrm>
            <a:off x="7470776" y="4513264"/>
            <a:ext cx="212725" cy="161925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94" name="Rectangle 458"/>
          <p:cNvSpPr>
            <a:spLocks noChangeArrowheads="1"/>
          </p:cNvSpPr>
          <p:nvPr/>
        </p:nvSpPr>
        <p:spPr bwMode="auto">
          <a:xfrm>
            <a:off x="7683501" y="4513264"/>
            <a:ext cx="212725" cy="161925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95" name="Rectangle 459"/>
          <p:cNvSpPr>
            <a:spLocks noChangeArrowheads="1"/>
          </p:cNvSpPr>
          <p:nvPr/>
        </p:nvSpPr>
        <p:spPr bwMode="auto">
          <a:xfrm>
            <a:off x="7896225" y="4513264"/>
            <a:ext cx="211138" cy="161925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96" name="Rectangle 460"/>
          <p:cNvSpPr>
            <a:spLocks noChangeArrowheads="1"/>
          </p:cNvSpPr>
          <p:nvPr/>
        </p:nvSpPr>
        <p:spPr bwMode="auto">
          <a:xfrm>
            <a:off x="8107363" y="4513264"/>
            <a:ext cx="214312" cy="161925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97" name="Rectangle 461"/>
          <p:cNvSpPr>
            <a:spLocks noChangeArrowheads="1"/>
          </p:cNvSpPr>
          <p:nvPr/>
        </p:nvSpPr>
        <p:spPr bwMode="auto">
          <a:xfrm>
            <a:off x="7259639" y="4189414"/>
            <a:ext cx="211137" cy="153987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98" name="Rectangle 462"/>
          <p:cNvSpPr>
            <a:spLocks noChangeArrowheads="1"/>
          </p:cNvSpPr>
          <p:nvPr/>
        </p:nvSpPr>
        <p:spPr bwMode="auto">
          <a:xfrm>
            <a:off x="7470776" y="4189414"/>
            <a:ext cx="212725" cy="153987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5999" name="Rectangle 463"/>
          <p:cNvSpPr>
            <a:spLocks noChangeArrowheads="1"/>
          </p:cNvSpPr>
          <p:nvPr/>
        </p:nvSpPr>
        <p:spPr bwMode="auto">
          <a:xfrm>
            <a:off x="7683501" y="4189414"/>
            <a:ext cx="212725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00" name="Rectangle 464"/>
          <p:cNvSpPr>
            <a:spLocks noChangeArrowheads="1"/>
          </p:cNvSpPr>
          <p:nvPr/>
        </p:nvSpPr>
        <p:spPr bwMode="auto">
          <a:xfrm>
            <a:off x="7896225" y="4189414"/>
            <a:ext cx="211138" cy="153987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01" name="Rectangle 465"/>
          <p:cNvSpPr>
            <a:spLocks noChangeArrowheads="1"/>
          </p:cNvSpPr>
          <p:nvPr/>
        </p:nvSpPr>
        <p:spPr bwMode="auto">
          <a:xfrm>
            <a:off x="8107363" y="4189414"/>
            <a:ext cx="214312" cy="153987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02" name="Rectangle 466"/>
          <p:cNvSpPr>
            <a:spLocks noChangeArrowheads="1"/>
          </p:cNvSpPr>
          <p:nvPr/>
        </p:nvSpPr>
        <p:spPr bwMode="auto">
          <a:xfrm>
            <a:off x="7259639" y="4017964"/>
            <a:ext cx="211137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03" name="Rectangle 467"/>
          <p:cNvSpPr>
            <a:spLocks noChangeArrowheads="1"/>
          </p:cNvSpPr>
          <p:nvPr/>
        </p:nvSpPr>
        <p:spPr bwMode="auto">
          <a:xfrm>
            <a:off x="7470776" y="4017964"/>
            <a:ext cx="212725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04" name="Rectangle 468"/>
          <p:cNvSpPr>
            <a:spLocks noChangeArrowheads="1"/>
          </p:cNvSpPr>
          <p:nvPr/>
        </p:nvSpPr>
        <p:spPr bwMode="auto">
          <a:xfrm>
            <a:off x="7683501" y="4017964"/>
            <a:ext cx="212725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05" name="Rectangle 469"/>
          <p:cNvSpPr>
            <a:spLocks noChangeArrowheads="1"/>
          </p:cNvSpPr>
          <p:nvPr/>
        </p:nvSpPr>
        <p:spPr bwMode="auto">
          <a:xfrm>
            <a:off x="7896225" y="4017964"/>
            <a:ext cx="211138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06" name="Rectangle 470"/>
          <p:cNvSpPr>
            <a:spLocks noChangeArrowheads="1"/>
          </p:cNvSpPr>
          <p:nvPr/>
        </p:nvSpPr>
        <p:spPr bwMode="auto">
          <a:xfrm>
            <a:off x="8107363" y="4017964"/>
            <a:ext cx="214312" cy="15557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07" name="Rectangle 471"/>
          <p:cNvSpPr>
            <a:spLocks noChangeArrowheads="1"/>
          </p:cNvSpPr>
          <p:nvPr/>
        </p:nvSpPr>
        <p:spPr bwMode="auto">
          <a:xfrm>
            <a:off x="7259639" y="3833814"/>
            <a:ext cx="211137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08" name="Rectangle 472"/>
          <p:cNvSpPr>
            <a:spLocks noChangeArrowheads="1"/>
          </p:cNvSpPr>
          <p:nvPr/>
        </p:nvSpPr>
        <p:spPr bwMode="auto">
          <a:xfrm>
            <a:off x="7470776" y="3833814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09" name="Rectangle 473"/>
          <p:cNvSpPr>
            <a:spLocks noChangeArrowheads="1"/>
          </p:cNvSpPr>
          <p:nvPr/>
        </p:nvSpPr>
        <p:spPr bwMode="auto">
          <a:xfrm>
            <a:off x="7683501" y="3833814"/>
            <a:ext cx="212725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10" name="Rectangle 474"/>
          <p:cNvSpPr>
            <a:spLocks noChangeArrowheads="1"/>
          </p:cNvSpPr>
          <p:nvPr/>
        </p:nvSpPr>
        <p:spPr bwMode="auto">
          <a:xfrm>
            <a:off x="7896225" y="3833814"/>
            <a:ext cx="211138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11" name="Rectangle 475"/>
          <p:cNvSpPr>
            <a:spLocks noChangeArrowheads="1"/>
          </p:cNvSpPr>
          <p:nvPr/>
        </p:nvSpPr>
        <p:spPr bwMode="auto">
          <a:xfrm>
            <a:off x="8107363" y="3833814"/>
            <a:ext cx="214312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12" name="Rectangle 476"/>
          <p:cNvSpPr>
            <a:spLocks noChangeArrowheads="1"/>
          </p:cNvSpPr>
          <p:nvPr/>
        </p:nvSpPr>
        <p:spPr bwMode="auto">
          <a:xfrm>
            <a:off x="7259639" y="3663951"/>
            <a:ext cx="211137" cy="15557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13" name="Rectangle 477"/>
          <p:cNvSpPr>
            <a:spLocks noChangeArrowheads="1"/>
          </p:cNvSpPr>
          <p:nvPr/>
        </p:nvSpPr>
        <p:spPr bwMode="auto">
          <a:xfrm>
            <a:off x="7470776" y="3663951"/>
            <a:ext cx="212725" cy="15557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14" name="Rectangle 478"/>
          <p:cNvSpPr>
            <a:spLocks noChangeArrowheads="1"/>
          </p:cNvSpPr>
          <p:nvPr/>
        </p:nvSpPr>
        <p:spPr bwMode="auto">
          <a:xfrm>
            <a:off x="7683501" y="3663951"/>
            <a:ext cx="212725" cy="15557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15" name="Rectangle 479"/>
          <p:cNvSpPr>
            <a:spLocks noChangeArrowheads="1"/>
          </p:cNvSpPr>
          <p:nvPr/>
        </p:nvSpPr>
        <p:spPr bwMode="auto">
          <a:xfrm>
            <a:off x="7896225" y="3663951"/>
            <a:ext cx="211138" cy="15557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16" name="Rectangle 480"/>
          <p:cNvSpPr>
            <a:spLocks noChangeArrowheads="1"/>
          </p:cNvSpPr>
          <p:nvPr/>
        </p:nvSpPr>
        <p:spPr bwMode="auto">
          <a:xfrm>
            <a:off x="8107363" y="3663951"/>
            <a:ext cx="214312" cy="15557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17" name="Rectangle 481"/>
          <p:cNvSpPr>
            <a:spLocks noChangeArrowheads="1"/>
          </p:cNvSpPr>
          <p:nvPr/>
        </p:nvSpPr>
        <p:spPr bwMode="auto">
          <a:xfrm>
            <a:off x="7259639" y="3362326"/>
            <a:ext cx="211137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18" name="Rectangle 482"/>
          <p:cNvSpPr>
            <a:spLocks noChangeArrowheads="1"/>
          </p:cNvSpPr>
          <p:nvPr/>
        </p:nvSpPr>
        <p:spPr bwMode="auto">
          <a:xfrm>
            <a:off x="7470776" y="3362326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19" name="Rectangle 483"/>
          <p:cNvSpPr>
            <a:spLocks noChangeArrowheads="1"/>
          </p:cNvSpPr>
          <p:nvPr/>
        </p:nvSpPr>
        <p:spPr bwMode="auto">
          <a:xfrm>
            <a:off x="7683501" y="3362326"/>
            <a:ext cx="212725" cy="16192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20" name="Rectangle 484"/>
          <p:cNvSpPr>
            <a:spLocks noChangeArrowheads="1"/>
          </p:cNvSpPr>
          <p:nvPr/>
        </p:nvSpPr>
        <p:spPr bwMode="auto">
          <a:xfrm>
            <a:off x="7896225" y="3362326"/>
            <a:ext cx="211138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21" name="Rectangle 485"/>
          <p:cNvSpPr>
            <a:spLocks noChangeArrowheads="1"/>
          </p:cNvSpPr>
          <p:nvPr/>
        </p:nvSpPr>
        <p:spPr bwMode="auto">
          <a:xfrm>
            <a:off x="8107363" y="3362326"/>
            <a:ext cx="214312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22" name="Rectangle 486"/>
          <p:cNvSpPr>
            <a:spLocks noChangeArrowheads="1"/>
          </p:cNvSpPr>
          <p:nvPr/>
        </p:nvSpPr>
        <p:spPr bwMode="auto">
          <a:xfrm>
            <a:off x="7259639" y="3192464"/>
            <a:ext cx="211137" cy="155575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23" name="Rectangle 487"/>
          <p:cNvSpPr>
            <a:spLocks noChangeArrowheads="1"/>
          </p:cNvSpPr>
          <p:nvPr/>
        </p:nvSpPr>
        <p:spPr bwMode="auto">
          <a:xfrm>
            <a:off x="7470776" y="3192464"/>
            <a:ext cx="212725" cy="155575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24" name="Rectangle 488"/>
          <p:cNvSpPr>
            <a:spLocks noChangeArrowheads="1"/>
          </p:cNvSpPr>
          <p:nvPr/>
        </p:nvSpPr>
        <p:spPr bwMode="auto">
          <a:xfrm>
            <a:off x="7683501" y="3192464"/>
            <a:ext cx="212725" cy="15557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25" name="Rectangle 489"/>
          <p:cNvSpPr>
            <a:spLocks noChangeArrowheads="1"/>
          </p:cNvSpPr>
          <p:nvPr/>
        </p:nvSpPr>
        <p:spPr bwMode="auto">
          <a:xfrm>
            <a:off x="7896225" y="3192464"/>
            <a:ext cx="211138" cy="15557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26" name="Rectangle 490"/>
          <p:cNvSpPr>
            <a:spLocks noChangeArrowheads="1"/>
          </p:cNvSpPr>
          <p:nvPr/>
        </p:nvSpPr>
        <p:spPr bwMode="auto">
          <a:xfrm>
            <a:off x="8107363" y="3192464"/>
            <a:ext cx="214312" cy="15557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27" name="Rectangle 491"/>
          <p:cNvSpPr>
            <a:spLocks noChangeArrowheads="1"/>
          </p:cNvSpPr>
          <p:nvPr/>
        </p:nvSpPr>
        <p:spPr bwMode="auto">
          <a:xfrm>
            <a:off x="7259639" y="3016250"/>
            <a:ext cx="211137" cy="153988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28" name="Rectangle 492"/>
          <p:cNvSpPr>
            <a:spLocks noChangeArrowheads="1"/>
          </p:cNvSpPr>
          <p:nvPr/>
        </p:nvSpPr>
        <p:spPr bwMode="auto">
          <a:xfrm>
            <a:off x="7259639" y="2840039"/>
            <a:ext cx="211137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29" name="Rectangle 493"/>
          <p:cNvSpPr>
            <a:spLocks noChangeArrowheads="1"/>
          </p:cNvSpPr>
          <p:nvPr/>
        </p:nvSpPr>
        <p:spPr bwMode="auto">
          <a:xfrm>
            <a:off x="7470776" y="3016250"/>
            <a:ext cx="212725" cy="153988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30" name="Rectangle 494"/>
          <p:cNvSpPr>
            <a:spLocks noChangeArrowheads="1"/>
          </p:cNvSpPr>
          <p:nvPr/>
        </p:nvSpPr>
        <p:spPr bwMode="auto">
          <a:xfrm>
            <a:off x="7470776" y="2840039"/>
            <a:ext cx="212725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31" name="Rectangle 495"/>
          <p:cNvSpPr>
            <a:spLocks noChangeArrowheads="1"/>
          </p:cNvSpPr>
          <p:nvPr/>
        </p:nvSpPr>
        <p:spPr bwMode="auto">
          <a:xfrm>
            <a:off x="7683501" y="2840039"/>
            <a:ext cx="212725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32" name="Rectangle 496"/>
          <p:cNvSpPr>
            <a:spLocks noChangeArrowheads="1"/>
          </p:cNvSpPr>
          <p:nvPr/>
        </p:nvSpPr>
        <p:spPr bwMode="auto">
          <a:xfrm>
            <a:off x="7683501" y="3016250"/>
            <a:ext cx="212725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33" name="Rectangle 497"/>
          <p:cNvSpPr>
            <a:spLocks noChangeArrowheads="1"/>
          </p:cNvSpPr>
          <p:nvPr/>
        </p:nvSpPr>
        <p:spPr bwMode="auto">
          <a:xfrm>
            <a:off x="7896225" y="3016250"/>
            <a:ext cx="211138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34" name="Rectangle 498"/>
          <p:cNvSpPr>
            <a:spLocks noChangeArrowheads="1"/>
          </p:cNvSpPr>
          <p:nvPr/>
        </p:nvSpPr>
        <p:spPr bwMode="auto">
          <a:xfrm>
            <a:off x="8107363" y="3016250"/>
            <a:ext cx="214312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35" name="Rectangle 499"/>
          <p:cNvSpPr>
            <a:spLocks noChangeArrowheads="1"/>
          </p:cNvSpPr>
          <p:nvPr/>
        </p:nvSpPr>
        <p:spPr bwMode="auto">
          <a:xfrm>
            <a:off x="7896225" y="2840039"/>
            <a:ext cx="211138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36" name="Rectangle 500"/>
          <p:cNvSpPr>
            <a:spLocks noChangeArrowheads="1"/>
          </p:cNvSpPr>
          <p:nvPr/>
        </p:nvSpPr>
        <p:spPr bwMode="auto">
          <a:xfrm>
            <a:off x="8107363" y="2840039"/>
            <a:ext cx="214312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37" name="Rectangle 501"/>
          <p:cNvSpPr>
            <a:spLocks noChangeArrowheads="1"/>
          </p:cNvSpPr>
          <p:nvPr/>
        </p:nvSpPr>
        <p:spPr bwMode="auto">
          <a:xfrm>
            <a:off x="7259639" y="2544764"/>
            <a:ext cx="211137" cy="153987"/>
          </a:xfrm>
          <a:prstGeom prst="rect">
            <a:avLst/>
          </a:prstGeom>
          <a:solidFill>
            <a:srgbClr val="5A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38" name="Rectangle 502"/>
          <p:cNvSpPr>
            <a:spLocks noChangeArrowheads="1"/>
          </p:cNvSpPr>
          <p:nvPr/>
        </p:nvSpPr>
        <p:spPr bwMode="auto">
          <a:xfrm>
            <a:off x="7470776" y="2544764"/>
            <a:ext cx="212725" cy="153987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39" name="Rectangle 503"/>
          <p:cNvSpPr>
            <a:spLocks noChangeArrowheads="1"/>
          </p:cNvSpPr>
          <p:nvPr/>
        </p:nvSpPr>
        <p:spPr bwMode="auto">
          <a:xfrm>
            <a:off x="7259639" y="2368551"/>
            <a:ext cx="211137" cy="161925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40" name="Rectangle 504"/>
          <p:cNvSpPr>
            <a:spLocks noChangeArrowheads="1"/>
          </p:cNvSpPr>
          <p:nvPr/>
        </p:nvSpPr>
        <p:spPr bwMode="auto">
          <a:xfrm>
            <a:off x="7259639" y="2189164"/>
            <a:ext cx="211137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41" name="Rectangle 505"/>
          <p:cNvSpPr>
            <a:spLocks noChangeArrowheads="1"/>
          </p:cNvSpPr>
          <p:nvPr/>
        </p:nvSpPr>
        <p:spPr bwMode="auto">
          <a:xfrm>
            <a:off x="7470776" y="2368551"/>
            <a:ext cx="212725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42" name="Rectangle 506"/>
          <p:cNvSpPr>
            <a:spLocks noChangeArrowheads="1"/>
          </p:cNvSpPr>
          <p:nvPr/>
        </p:nvSpPr>
        <p:spPr bwMode="auto">
          <a:xfrm>
            <a:off x="7470776" y="2189164"/>
            <a:ext cx="212725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43" name="Rectangle 507"/>
          <p:cNvSpPr>
            <a:spLocks noChangeArrowheads="1"/>
          </p:cNvSpPr>
          <p:nvPr/>
        </p:nvSpPr>
        <p:spPr bwMode="auto">
          <a:xfrm>
            <a:off x="7683501" y="2189164"/>
            <a:ext cx="212725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44" name="Rectangle 508"/>
          <p:cNvSpPr>
            <a:spLocks noChangeArrowheads="1"/>
          </p:cNvSpPr>
          <p:nvPr/>
        </p:nvSpPr>
        <p:spPr bwMode="auto">
          <a:xfrm>
            <a:off x="7683501" y="2368551"/>
            <a:ext cx="212725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45" name="Rectangle 509"/>
          <p:cNvSpPr>
            <a:spLocks noChangeArrowheads="1"/>
          </p:cNvSpPr>
          <p:nvPr/>
        </p:nvSpPr>
        <p:spPr bwMode="auto">
          <a:xfrm>
            <a:off x="7683501" y="2544764"/>
            <a:ext cx="212725" cy="153987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46" name="Rectangle 510"/>
          <p:cNvSpPr>
            <a:spLocks noChangeArrowheads="1"/>
          </p:cNvSpPr>
          <p:nvPr/>
        </p:nvSpPr>
        <p:spPr bwMode="auto">
          <a:xfrm>
            <a:off x="7259639" y="2022475"/>
            <a:ext cx="211137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47" name="Rectangle 511"/>
          <p:cNvSpPr>
            <a:spLocks noChangeArrowheads="1"/>
          </p:cNvSpPr>
          <p:nvPr/>
        </p:nvSpPr>
        <p:spPr bwMode="auto">
          <a:xfrm>
            <a:off x="7470776" y="2022475"/>
            <a:ext cx="212725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48" name="Rectangle 512"/>
          <p:cNvSpPr>
            <a:spLocks noChangeArrowheads="1"/>
          </p:cNvSpPr>
          <p:nvPr/>
        </p:nvSpPr>
        <p:spPr bwMode="auto">
          <a:xfrm>
            <a:off x="7683501" y="2022475"/>
            <a:ext cx="212725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49" name="Rectangle 513"/>
          <p:cNvSpPr>
            <a:spLocks noChangeArrowheads="1"/>
          </p:cNvSpPr>
          <p:nvPr/>
        </p:nvSpPr>
        <p:spPr bwMode="auto">
          <a:xfrm>
            <a:off x="7896225" y="2022475"/>
            <a:ext cx="211138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50" name="Rectangle 514"/>
          <p:cNvSpPr>
            <a:spLocks noChangeArrowheads="1"/>
          </p:cNvSpPr>
          <p:nvPr/>
        </p:nvSpPr>
        <p:spPr bwMode="auto">
          <a:xfrm>
            <a:off x="7896225" y="2189164"/>
            <a:ext cx="211138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51" name="Rectangle 515"/>
          <p:cNvSpPr>
            <a:spLocks noChangeArrowheads="1"/>
          </p:cNvSpPr>
          <p:nvPr/>
        </p:nvSpPr>
        <p:spPr bwMode="auto">
          <a:xfrm>
            <a:off x="7896225" y="2368551"/>
            <a:ext cx="211138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52" name="Rectangle 516"/>
          <p:cNvSpPr>
            <a:spLocks noChangeArrowheads="1"/>
          </p:cNvSpPr>
          <p:nvPr/>
        </p:nvSpPr>
        <p:spPr bwMode="auto">
          <a:xfrm>
            <a:off x="7896225" y="2544764"/>
            <a:ext cx="211138" cy="153987"/>
          </a:xfrm>
          <a:prstGeom prst="rect">
            <a:avLst/>
          </a:prstGeom>
          <a:solidFill>
            <a:srgbClr val="320000"/>
          </a:solidFill>
          <a:ln w="1111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53" name="Rectangle 517"/>
          <p:cNvSpPr>
            <a:spLocks noChangeArrowheads="1"/>
          </p:cNvSpPr>
          <p:nvPr/>
        </p:nvSpPr>
        <p:spPr bwMode="auto">
          <a:xfrm>
            <a:off x="8107363" y="2544764"/>
            <a:ext cx="214312" cy="153987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54" name="Rectangle 518"/>
          <p:cNvSpPr>
            <a:spLocks noChangeArrowheads="1"/>
          </p:cNvSpPr>
          <p:nvPr/>
        </p:nvSpPr>
        <p:spPr bwMode="auto">
          <a:xfrm>
            <a:off x="8107363" y="2368551"/>
            <a:ext cx="214312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55" name="Rectangle 519"/>
          <p:cNvSpPr>
            <a:spLocks noChangeArrowheads="1"/>
          </p:cNvSpPr>
          <p:nvPr/>
        </p:nvSpPr>
        <p:spPr bwMode="auto">
          <a:xfrm>
            <a:off x="8107363" y="2189164"/>
            <a:ext cx="214312" cy="161925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56" name="Rectangle 520"/>
          <p:cNvSpPr>
            <a:spLocks noChangeArrowheads="1"/>
          </p:cNvSpPr>
          <p:nvPr/>
        </p:nvSpPr>
        <p:spPr bwMode="auto">
          <a:xfrm>
            <a:off x="8107363" y="2022475"/>
            <a:ext cx="214312" cy="153988"/>
          </a:xfrm>
          <a:prstGeom prst="rect">
            <a:avLst/>
          </a:prstGeom>
          <a:solidFill>
            <a:srgbClr val="320000"/>
          </a:solidFill>
          <a:ln w="16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57" name="Rectangle 521"/>
          <p:cNvSpPr>
            <a:spLocks noChangeArrowheads="1"/>
          </p:cNvSpPr>
          <p:nvPr/>
        </p:nvSpPr>
        <p:spPr bwMode="auto">
          <a:xfrm>
            <a:off x="3013076" y="1511300"/>
            <a:ext cx="4683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58" name="Rectangle 522"/>
          <p:cNvSpPr>
            <a:spLocks noChangeArrowheads="1"/>
          </p:cNvSpPr>
          <p:nvPr/>
        </p:nvSpPr>
        <p:spPr bwMode="auto">
          <a:xfrm>
            <a:off x="5343526" y="1820863"/>
            <a:ext cx="637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99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sz="1000" b="1">
                <a:solidFill>
                  <a:srgbClr val="FFFF99"/>
                </a:solidFill>
                <a:latin typeface="Times New Roman" panose="02020603050405020304" pitchFamily="18" charset="0"/>
              </a:rPr>
              <a:t>ммоль</a:t>
            </a:r>
            <a:r>
              <a:rPr lang="en-US" altLang="ru-RU" sz="1000" b="1">
                <a:solidFill>
                  <a:srgbClr val="FFFF99"/>
                </a:solidFill>
                <a:latin typeface="Times New Roman" panose="02020603050405020304" pitchFamily="18" charset="0"/>
              </a:rPr>
              <a:t>/</a:t>
            </a:r>
            <a:r>
              <a:rPr lang="ru-RU" altLang="ru-RU" sz="1000" b="1">
                <a:solidFill>
                  <a:srgbClr val="FFFF99"/>
                </a:solidFill>
                <a:latin typeface="Times New Roman" panose="02020603050405020304" pitchFamily="18" charset="0"/>
              </a:rPr>
              <a:t>л</a:t>
            </a:r>
          </a:p>
        </p:txBody>
      </p:sp>
      <p:sp>
        <p:nvSpPr>
          <p:cNvPr id="66059" name="Rectangle 523"/>
          <p:cNvSpPr>
            <a:spLocks noChangeArrowheads="1"/>
          </p:cNvSpPr>
          <p:nvPr/>
        </p:nvSpPr>
        <p:spPr bwMode="auto">
          <a:xfrm>
            <a:off x="2446339" y="1570039"/>
            <a:ext cx="6381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60" name="Rectangle 524"/>
          <p:cNvSpPr>
            <a:spLocks noChangeArrowheads="1"/>
          </p:cNvSpPr>
          <p:nvPr/>
        </p:nvSpPr>
        <p:spPr bwMode="auto">
          <a:xfrm>
            <a:off x="5489575" y="1582738"/>
            <a:ext cx="20839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FFFF99"/>
                </a:solidFill>
                <a:latin typeface="Times New Roman" panose="02020603050405020304" pitchFamily="18" charset="0"/>
              </a:rPr>
              <a:t>  мг</a:t>
            </a:r>
          </a:p>
        </p:txBody>
      </p:sp>
      <p:sp>
        <p:nvSpPr>
          <p:cNvPr id="66061" name="Rectangle 525"/>
          <p:cNvSpPr>
            <a:spLocks noChangeArrowheads="1"/>
          </p:cNvSpPr>
          <p:nvPr/>
        </p:nvSpPr>
        <p:spPr bwMode="auto">
          <a:xfrm>
            <a:off x="5703888" y="1582738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FFFF99"/>
                </a:solidFill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66062" name="Rectangle 526"/>
          <p:cNvSpPr>
            <a:spLocks noChangeArrowheads="1"/>
          </p:cNvSpPr>
          <p:nvPr/>
        </p:nvSpPr>
        <p:spPr bwMode="auto">
          <a:xfrm>
            <a:off x="5757863" y="1582738"/>
            <a:ext cx="1362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FFFF99"/>
                </a:solidFill>
                <a:latin typeface="Times New Roman" panose="02020603050405020304" pitchFamily="18" charset="0"/>
              </a:rPr>
              <a:t>дл</a:t>
            </a:r>
          </a:p>
        </p:txBody>
      </p:sp>
      <p:sp>
        <p:nvSpPr>
          <p:cNvPr id="66063" name="Rectangle 527"/>
          <p:cNvSpPr>
            <a:spLocks noChangeArrowheads="1"/>
          </p:cNvSpPr>
          <p:nvPr/>
        </p:nvSpPr>
        <p:spPr bwMode="auto">
          <a:xfrm>
            <a:off x="3084514" y="1768476"/>
            <a:ext cx="2301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64" name="Rectangle 528"/>
          <p:cNvSpPr>
            <a:spLocks noChangeArrowheads="1"/>
          </p:cNvSpPr>
          <p:nvPr/>
        </p:nvSpPr>
        <p:spPr bwMode="auto">
          <a:xfrm>
            <a:off x="3133725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4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65" name="Rectangle 529"/>
          <p:cNvSpPr>
            <a:spLocks noChangeArrowheads="1"/>
          </p:cNvSpPr>
          <p:nvPr/>
        </p:nvSpPr>
        <p:spPr bwMode="auto">
          <a:xfrm>
            <a:off x="3295651" y="1768476"/>
            <a:ext cx="2397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66" name="Rectangle 530"/>
          <p:cNvSpPr>
            <a:spLocks noChangeArrowheads="1"/>
          </p:cNvSpPr>
          <p:nvPr/>
        </p:nvSpPr>
        <p:spPr bwMode="auto">
          <a:xfrm>
            <a:off x="3370263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5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67" name="Rectangle 531"/>
          <p:cNvSpPr>
            <a:spLocks noChangeArrowheads="1"/>
          </p:cNvSpPr>
          <p:nvPr/>
        </p:nvSpPr>
        <p:spPr bwMode="auto">
          <a:xfrm>
            <a:off x="3508375" y="1768476"/>
            <a:ext cx="2301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68" name="Rectangle 532"/>
          <p:cNvSpPr>
            <a:spLocks noChangeArrowheads="1"/>
          </p:cNvSpPr>
          <p:nvPr/>
        </p:nvSpPr>
        <p:spPr bwMode="auto">
          <a:xfrm>
            <a:off x="3576638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6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69" name="Rectangle 533"/>
          <p:cNvSpPr>
            <a:spLocks noChangeArrowheads="1"/>
          </p:cNvSpPr>
          <p:nvPr/>
        </p:nvSpPr>
        <p:spPr bwMode="auto">
          <a:xfrm>
            <a:off x="3721101" y="1768476"/>
            <a:ext cx="238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70" name="Rectangle 534"/>
          <p:cNvSpPr>
            <a:spLocks noChangeArrowheads="1"/>
          </p:cNvSpPr>
          <p:nvPr/>
        </p:nvSpPr>
        <p:spPr bwMode="auto">
          <a:xfrm>
            <a:off x="3773488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7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71" name="Rectangle 535"/>
          <p:cNvSpPr>
            <a:spLocks noChangeArrowheads="1"/>
          </p:cNvSpPr>
          <p:nvPr/>
        </p:nvSpPr>
        <p:spPr bwMode="auto">
          <a:xfrm>
            <a:off x="3933826" y="1768476"/>
            <a:ext cx="238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72" name="Rectangle 536"/>
          <p:cNvSpPr>
            <a:spLocks noChangeArrowheads="1"/>
          </p:cNvSpPr>
          <p:nvPr/>
        </p:nvSpPr>
        <p:spPr bwMode="auto">
          <a:xfrm>
            <a:off x="3986213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8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73" name="Rectangle 537"/>
          <p:cNvSpPr>
            <a:spLocks noChangeArrowheads="1"/>
          </p:cNvSpPr>
          <p:nvPr/>
        </p:nvSpPr>
        <p:spPr bwMode="auto">
          <a:xfrm>
            <a:off x="4784725" y="1511300"/>
            <a:ext cx="5207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74" name="Rectangle 538"/>
          <p:cNvSpPr>
            <a:spLocks noChangeArrowheads="1"/>
          </p:cNvSpPr>
          <p:nvPr/>
        </p:nvSpPr>
        <p:spPr bwMode="auto">
          <a:xfrm>
            <a:off x="4340226" y="1746250"/>
            <a:ext cx="3095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75" name="Rectangle 539"/>
          <p:cNvSpPr>
            <a:spLocks noChangeArrowheads="1"/>
          </p:cNvSpPr>
          <p:nvPr/>
        </p:nvSpPr>
        <p:spPr bwMode="auto">
          <a:xfrm>
            <a:off x="4391025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4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76" name="Rectangle 540"/>
          <p:cNvSpPr>
            <a:spLocks noChangeArrowheads="1"/>
          </p:cNvSpPr>
          <p:nvPr/>
        </p:nvSpPr>
        <p:spPr bwMode="auto">
          <a:xfrm>
            <a:off x="4552951" y="1746250"/>
            <a:ext cx="2460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77" name="Rectangle 541"/>
          <p:cNvSpPr>
            <a:spLocks noChangeArrowheads="1"/>
          </p:cNvSpPr>
          <p:nvPr/>
        </p:nvSpPr>
        <p:spPr bwMode="auto">
          <a:xfrm>
            <a:off x="4603750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5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78" name="Rectangle 542"/>
          <p:cNvSpPr>
            <a:spLocks noChangeArrowheads="1"/>
          </p:cNvSpPr>
          <p:nvPr/>
        </p:nvSpPr>
        <p:spPr bwMode="auto">
          <a:xfrm>
            <a:off x="4765675" y="1746250"/>
            <a:ext cx="2365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79" name="Rectangle 543"/>
          <p:cNvSpPr>
            <a:spLocks noChangeArrowheads="1"/>
          </p:cNvSpPr>
          <p:nvPr/>
        </p:nvSpPr>
        <p:spPr bwMode="auto">
          <a:xfrm>
            <a:off x="4814888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6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80" name="Rectangle 544"/>
          <p:cNvSpPr>
            <a:spLocks noChangeArrowheads="1"/>
          </p:cNvSpPr>
          <p:nvPr/>
        </p:nvSpPr>
        <p:spPr bwMode="auto">
          <a:xfrm>
            <a:off x="4978400" y="1746250"/>
            <a:ext cx="2476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81" name="Rectangle 545"/>
          <p:cNvSpPr>
            <a:spLocks noChangeArrowheads="1"/>
          </p:cNvSpPr>
          <p:nvPr/>
        </p:nvSpPr>
        <p:spPr bwMode="auto">
          <a:xfrm>
            <a:off x="5029200" y="186848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7 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82" name="Rectangle 546"/>
          <p:cNvSpPr>
            <a:spLocks noChangeArrowheads="1"/>
          </p:cNvSpPr>
          <p:nvPr/>
        </p:nvSpPr>
        <p:spPr bwMode="auto">
          <a:xfrm>
            <a:off x="5191125" y="1746250"/>
            <a:ext cx="2365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83" name="Rectangle 547"/>
          <p:cNvSpPr>
            <a:spLocks noChangeArrowheads="1"/>
          </p:cNvSpPr>
          <p:nvPr/>
        </p:nvSpPr>
        <p:spPr bwMode="auto">
          <a:xfrm>
            <a:off x="5241925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8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84" name="Rectangle 548"/>
          <p:cNvSpPr>
            <a:spLocks noChangeArrowheads="1"/>
          </p:cNvSpPr>
          <p:nvPr/>
        </p:nvSpPr>
        <p:spPr bwMode="auto">
          <a:xfrm>
            <a:off x="5989639" y="1768476"/>
            <a:ext cx="2301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85" name="Rectangle 549"/>
          <p:cNvSpPr>
            <a:spLocks noChangeArrowheads="1"/>
          </p:cNvSpPr>
          <p:nvPr/>
        </p:nvSpPr>
        <p:spPr bwMode="auto">
          <a:xfrm>
            <a:off x="6038850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4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86" name="Rectangle 550"/>
          <p:cNvSpPr>
            <a:spLocks noChangeArrowheads="1"/>
          </p:cNvSpPr>
          <p:nvPr/>
        </p:nvSpPr>
        <p:spPr bwMode="auto">
          <a:xfrm>
            <a:off x="6200776" y="1768476"/>
            <a:ext cx="2397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87" name="Rectangle 551"/>
          <p:cNvSpPr>
            <a:spLocks noChangeArrowheads="1"/>
          </p:cNvSpPr>
          <p:nvPr/>
        </p:nvSpPr>
        <p:spPr bwMode="auto">
          <a:xfrm>
            <a:off x="6251575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5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88" name="Rectangle 552"/>
          <p:cNvSpPr>
            <a:spLocks noChangeArrowheads="1"/>
          </p:cNvSpPr>
          <p:nvPr/>
        </p:nvSpPr>
        <p:spPr bwMode="auto">
          <a:xfrm>
            <a:off x="6411914" y="1768476"/>
            <a:ext cx="231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89" name="Rectangle 553"/>
          <p:cNvSpPr>
            <a:spLocks noChangeArrowheads="1"/>
          </p:cNvSpPr>
          <p:nvPr/>
        </p:nvSpPr>
        <p:spPr bwMode="auto">
          <a:xfrm>
            <a:off x="6465888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6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90" name="Rectangle 554"/>
          <p:cNvSpPr>
            <a:spLocks noChangeArrowheads="1"/>
          </p:cNvSpPr>
          <p:nvPr/>
        </p:nvSpPr>
        <p:spPr bwMode="auto">
          <a:xfrm>
            <a:off x="6624638" y="1768476"/>
            <a:ext cx="2397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91" name="Rectangle 555"/>
          <p:cNvSpPr>
            <a:spLocks noChangeArrowheads="1"/>
          </p:cNvSpPr>
          <p:nvPr/>
        </p:nvSpPr>
        <p:spPr bwMode="auto">
          <a:xfrm>
            <a:off x="6677025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7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92" name="Rectangle 556"/>
          <p:cNvSpPr>
            <a:spLocks noChangeArrowheads="1"/>
          </p:cNvSpPr>
          <p:nvPr/>
        </p:nvSpPr>
        <p:spPr bwMode="auto">
          <a:xfrm>
            <a:off x="6838951" y="1768476"/>
            <a:ext cx="238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93" name="Rectangle 557"/>
          <p:cNvSpPr>
            <a:spLocks noChangeArrowheads="1"/>
          </p:cNvSpPr>
          <p:nvPr/>
        </p:nvSpPr>
        <p:spPr bwMode="auto">
          <a:xfrm>
            <a:off x="6889750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8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94" name="Rectangle 558"/>
          <p:cNvSpPr>
            <a:spLocks noChangeArrowheads="1"/>
          </p:cNvSpPr>
          <p:nvPr/>
        </p:nvSpPr>
        <p:spPr bwMode="auto">
          <a:xfrm>
            <a:off x="7688264" y="1511300"/>
            <a:ext cx="5222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95" name="Rectangle 559"/>
          <p:cNvSpPr>
            <a:spLocks noChangeArrowheads="1"/>
          </p:cNvSpPr>
          <p:nvPr/>
        </p:nvSpPr>
        <p:spPr bwMode="auto">
          <a:xfrm>
            <a:off x="7245351" y="1746250"/>
            <a:ext cx="3079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96" name="Rectangle 560"/>
          <p:cNvSpPr>
            <a:spLocks noChangeArrowheads="1"/>
          </p:cNvSpPr>
          <p:nvPr/>
        </p:nvSpPr>
        <p:spPr bwMode="auto">
          <a:xfrm>
            <a:off x="7296150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4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97" name="Rectangle 561"/>
          <p:cNvSpPr>
            <a:spLocks noChangeArrowheads="1"/>
          </p:cNvSpPr>
          <p:nvPr/>
        </p:nvSpPr>
        <p:spPr bwMode="auto">
          <a:xfrm>
            <a:off x="7458076" y="1746250"/>
            <a:ext cx="2460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098" name="Rectangle 562"/>
          <p:cNvSpPr>
            <a:spLocks noChangeArrowheads="1"/>
          </p:cNvSpPr>
          <p:nvPr/>
        </p:nvSpPr>
        <p:spPr bwMode="auto">
          <a:xfrm>
            <a:off x="7508875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5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099" name="Rectangle 563"/>
          <p:cNvSpPr>
            <a:spLocks noChangeArrowheads="1"/>
          </p:cNvSpPr>
          <p:nvPr/>
        </p:nvSpPr>
        <p:spPr bwMode="auto">
          <a:xfrm>
            <a:off x="7669214" y="1746250"/>
            <a:ext cx="2381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00" name="Rectangle 564"/>
          <p:cNvSpPr>
            <a:spLocks noChangeArrowheads="1"/>
          </p:cNvSpPr>
          <p:nvPr/>
        </p:nvSpPr>
        <p:spPr bwMode="auto">
          <a:xfrm>
            <a:off x="7720013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6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01" name="Rectangle 565"/>
          <p:cNvSpPr>
            <a:spLocks noChangeArrowheads="1"/>
          </p:cNvSpPr>
          <p:nvPr/>
        </p:nvSpPr>
        <p:spPr bwMode="auto">
          <a:xfrm>
            <a:off x="7881938" y="1746250"/>
            <a:ext cx="2476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02" name="Rectangle 566"/>
          <p:cNvSpPr>
            <a:spLocks noChangeArrowheads="1"/>
          </p:cNvSpPr>
          <p:nvPr/>
        </p:nvSpPr>
        <p:spPr bwMode="auto">
          <a:xfrm>
            <a:off x="7934325" y="1868489"/>
            <a:ext cx="8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7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03" name="Rectangle 567"/>
          <p:cNvSpPr>
            <a:spLocks noChangeArrowheads="1"/>
          </p:cNvSpPr>
          <p:nvPr/>
        </p:nvSpPr>
        <p:spPr bwMode="auto">
          <a:xfrm>
            <a:off x="8096250" y="1746250"/>
            <a:ext cx="2365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04" name="Rectangle 568"/>
          <p:cNvSpPr>
            <a:spLocks noChangeArrowheads="1"/>
          </p:cNvSpPr>
          <p:nvPr/>
        </p:nvSpPr>
        <p:spPr bwMode="auto">
          <a:xfrm>
            <a:off x="8145463" y="1868489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8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05" name="Rectangle 569"/>
          <p:cNvSpPr>
            <a:spLocks noChangeArrowheads="1"/>
          </p:cNvSpPr>
          <p:nvPr/>
        </p:nvSpPr>
        <p:spPr bwMode="auto">
          <a:xfrm>
            <a:off x="6229350" y="1593850"/>
            <a:ext cx="7112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06" name="Rectangle 570"/>
          <p:cNvSpPr>
            <a:spLocks noChangeArrowheads="1"/>
          </p:cNvSpPr>
          <p:nvPr/>
        </p:nvSpPr>
        <p:spPr bwMode="auto">
          <a:xfrm>
            <a:off x="6569076" y="1593850"/>
            <a:ext cx="6254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07" name="Line 571"/>
          <p:cNvSpPr>
            <a:spLocks noChangeShapeType="1"/>
          </p:cNvSpPr>
          <p:nvPr/>
        </p:nvSpPr>
        <p:spPr bwMode="auto">
          <a:xfrm>
            <a:off x="3111501" y="1758950"/>
            <a:ext cx="1050925" cy="158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08" name="Line 572"/>
          <p:cNvSpPr>
            <a:spLocks noChangeShapeType="1"/>
          </p:cNvSpPr>
          <p:nvPr/>
        </p:nvSpPr>
        <p:spPr bwMode="auto">
          <a:xfrm>
            <a:off x="3297239" y="1758950"/>
            <a:ext cx="1587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09" name="Line 573"/>
          <p:cNvSpPr>
            <a:spLocks noChangeShapeType="1"/>
          </p:cNvSpPr>
          <p:nvPr/>
        </p:nvSpPr>
        <p:spPr bwMode="auto">
          <a:xfrm>
            <a:off x="3521075" y="1758950"/>
            <a:ext cx="1588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10" name="Line 574"/>
          <p:cNvSpPr>
            <a:spLocks noChangeShapeType="1"/>
          </p:cNvSpPr>
          <p:nvPr/>
        </p:nvSpPr>
        <p:spPr bwMode="auto">
          <a:xfrm>
            <a:off x="3744914" y="1758950"/>
            <a:ext cx="1587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11" name="Line 575"/>
          <p:cNvSpPr>
            <a:spLocks noChangeShapeType="1"/>
          </p:cNvSpPr>
          <p:nvPr/>
        </p:nvSpPr>
        <p:spPr bwMode="auto">
          <a:xfrm>
            <a:off x="3954463" y="1758950"/>
            <a:ext cx="0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12" name="Rectangle 576"/>
          <p:cNvSpPr>
            <a:spLocks noChangeArrowheads="1"/>
          </p:cNvSpPr>
          <p:nvPr/>
        </p:nvSpPr>
        <p:spPr bwMode="auto">
          <a:xfrm>
            <a:off x="3057525" y="1566864"/>
            <a:ext cx="7053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99"/>
                </a:solidFill>
                <a:latin typeface="Times New Roman" panose="02020603050405020304" pitchFamily="18" charset="0"/>
              </a:rPr>
              <a:t>  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13" name="Rectangle 577"/>
          <p:cNvSpPr>
            <a:spLocks noChangeArrowheads="1"/>
          </p:cNvSpPr>
          <p:nvPr/>
        </p:nvSpPr>
        <p:spPr bwMode="auto">
          <a:xfrm>
            <a:off x="3146425" y="1581151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 150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14" name="Rectangle 578"/>
          <p:cNvSpPr>
            <a:spLocks noChangeArrowheads="1"/>
          </p:cNvSpPr>
          <p:nvPr/>
        </p:nvSpPr>
        <p:spPr bwMode="auto">
          <a:xfrm>
            <a:off x="3111501" y="1544638"/>
            <a:ext cx="7159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15" name="Rectangle 579"/>
          <p:cNvSpPr>
            <a:spLocks noChangeArrowheads="1"/>
          </p:cNvSpPr>
          <p:nvPr/>
        </p:nvSpPr>
        <p:spPr bwMode="auto">
          <a:xfrm>
            <a:off x="3190876" y="1581151"/>
            <a:ext cx="40395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       200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16" name="Rectangle 580"/>
          <p:cNvSpPr>
            <a:spLocks noChangeArrowheads="1"/>
          </p:cNvSpPr>
          <p:nvPr/>
        </p:nvSpPr>
        <p:spPr bwMode="auto">
          <a:xfrm>
            <a:off x="3535364" y="1544638"/>
            <a:ext cx="523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17" name="Rectangle 581"/>
          <p:cNvSpPr>
            <a:spLocks noChangeArrowheads="1"/>
          </p:cNvSpPr>
          <p:nvPr/>
        </p:nvSpPr>
        <p:spPr bwMode="auto">
          <a:xfrm>
            <a:off x="3625850" y="1581151"/>
            <a:ext cx="2019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250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18" name="Rectangle 582"/>
          <p:cNvSpPr>
            <a:spLocks noChangeArrowheads="1"/>
          </p:cNvSpPr>
          <p:nvPr/>
        </p:nvSpPr>
        <p:spPr bwMode="auto">
          <a:xfrm>
            <a:off x="3868738" y="1582739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300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19" name="Line 583"/>
          <p:cNvSpPr>
            <a:spLocks noChangeShapeType="1"/>
          </p:cNvSpPr>
          <p:nvPr/>
        </p:nvSpPr>
        <p:spPr bwMode="auto">
          <a:xfrm>
            <a:off x="4367213" y="1758950"/>
            <a:ext cx="1052512" cy="158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20" name="Line 584"/>
          <p:cNvSpPr>
            <a:spLocks noChangeShapeType="1"/>
          </p:cNvSpPr>
          <p:nvPr/>
        </p:nvSpPr>
        <p:spPr bwMode="auto">
          <a:xfrm>
            <a:off x="4552950" y="1758950"/>
            <a:ext cx="0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21" name="Line 585"/>
          <p:cNvSpPr>
            <a:spLocks noChangeShapeType="1"/>
          </p:cNvSpPr>
          <p:nvPr/>
        </p:nvSpPr>
        <p:spPr bwMode="auto">
          <a:xfrm>
            <a:off x="4768850" y="1758950"/>
            <a:ext cx="1588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22" name="Line 586"/>
          <p:cNvSpPr>
            <a:spLocks noChangeShapeType="1"/>
          </p:cNvSpPr>
          <p:nvPr/>
        </p:nvSpPr>
        <p:spPr bwMode="auto">
          <a:xfrm>
            <a:off x="4972050" y="1758950"/>
            <a:ext cx="1588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23" name="Line 587"/>
          <p:cNvSpPr>
            <a:spLocks noChangeShapeType="1"/>
          </p:cNvSpPr>
          <p:nvPr/>
        </p:nvSpPr>
        <p:spPr bwMode="auto">
          <a:xfrm>
            <a:off x="5211764" y="1758950"/>
            <a:ext cx="1587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24" name="Rectangle 588"/>
          <p:cNvSpPr>
            <a:spLocks noChangeArrowheads="1"/>
          </p:cNvSpPr>
          <p:nvPr/>
        </p:nvSpPr>
        <p:spPr bwMode="auto">
          <a:xfrm>
            <a:off x="4241801" y="1581151"/>
            <a:ext cx="37510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      150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25" name="Rectangle 589"/>
          <p:cNvSpPr>
            <a:spLocks noChangeArrowheads="1"/>
          </p:cNvSpPr>
          <p:nvPr/>
        </p:nvSpPr>
        <p:spPr bwMode="auto">
          <a:xfrm>
            <a:off x="4598988" y="1581151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 200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26" name="Rectangle 590"/>
          <p:cNvSpPr>
            <a:spLocks noChangeArrowheads="1"/>
          </p:cNvSpPr>
          <p:nvPr/>
        </p:nvSpPr>
        <p:spPr bwMode="auto">
          <a:xfrm>
            <a:off x="4881563" y="1581151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250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27" name="Rectangle 591"/>
          <p:cNvSpPr>
            <a:spLocks noChangeArrowheads="1"/>
          </p:cNvSpPr>
          <p:nvPr/>
        </p:nvSpPr>
        <p:spPr bwMode="auto">
          <a:xfrm>
            <a:off x="5121275" y="1582739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300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28" name="Line 592"/>
          <p:cNvSpPr>
            <a:spLocks noChangeShapeType="1"/>
          </p:cNvSpPr>
          <p:nvPr/>
        </p:nvSpPr>
        <p:spPr bwMode="auto">
          <a:xfrm>
            <a:off x="6015038" y="1758950"/>
            <a:ext cx="1052512" cy="158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29" name="Line 593"/>
          <p:cNvSpPr>
            <a:spLocks noChangeShapeType="1"/>
          </p:cNvSpPr>
          <p:nvPr/>
        </p:nvSpPr>
        <p:spPr bwMode="auto">
          <a:xfrm>
            <a:off x="6199189" y="1758950"/>
            <a:ext cx="1587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0" name="Line 594"/>
          <p:cNvSpPr>
            <a:spLocks noChangeShapeType="1"/>
          </p:cNvSpPr>
          <p:nvPr/>
        </p:nvSpPr>
        <p:spPr bwMode="auto">
          <a:xfrm>
            <a:off x="6423025" y="1758950"/>
            <a:ext cx="1588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1" name="Line 595"/>
          <p:cNvSpPr>
            <a:spLocks noChangeShapeType="1"/>
          </p:cNvSpPr>
          <p:nvPr/>
        </p:nvSpPr>
        <p:spPr bwMode="auto">
          <a:xfrm>
            <a:off x="6637339" y="1758950"/>
            <a:ext cx="1587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2" name="Line 596"/>
          <p:cNvSpPr>
            <a:spLocks noChangeShapeType="1"/>
          </p:cNvSpPr>
          <p:nvPr/>
        </p:nvSpPr>
        <p:spPr bwMode="auto">
          <a:xfrm>
            <a:off x="6861175" y="1758950"/>
            <a:ext cx="0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3" name="Rectangle 597"/>
          <p:cNvSpPr>
            <a:spLocks noChangeArrowheads="1"/>
          </p:cNvSpPr>
          <p:nvPr/>
        </p:nvSpPr>
        <p:spPr bwMode="auto">
          <a:xfrm>
            <a:off x="5962650" y="1566864"/>
            <a:ext cx="7053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99"/>
                </a:solidFill>
                <a:latin typeface="Times New Roman" panose="02020603050405020304" pitchFamily="18" charset="0"/>
              </a:rPr>
              <a:t>  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34" name="Rectangle 598"/>
          <p:cNvSpPr>
            <a:spLocks noChangeArrowheads="1"/>
          </p:cNvSpPr>
          <p:nvPr/>
        </p:nvSpPr>
        <p:spPr bwMode="auto">
          <a:xfrm>
            <a:off x="6042025" y="1581151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 150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35" name="Rectangle 599"/>
          <p:cNvSpPr>
            <a:spLocks noChangeArrowheads="1"/>
          </p:cNvSpPr>
          <p:nvPr/>
        </p:nvSpPr>
        <p:spPr bwMode="auto">
          <a:xfrm>
            <a:off x="6015038" y="1544638"/>
            <a:ext cx="717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36" name="Rectangle 600"/>
          <p:cNvSpPr>
            <a:spLocks noChangeArrowheads="1"/>
          </p:cNvSpPr>
          <p:nvPr/>
        </p:nvSpPr>
        <p:spPr bwMode="auto">
          <a:xfrm>
            <a:off x="6103939" y="1581151"/>
            <a:ext cx="37510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      200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37" name="Rectangle 601"/>
          <p:cNvSpPr>
            <a:spLocks noChangeArrowheads="1"/>
          </p:cNvSpPr>
          <p:nvPr/>
        </p:nvSpPr>
        <p:spPr bwMode="auto">
          <a:xfrm>
            <a:off x="6440489" y="1544638"/>
            <a:ext cx="5222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38" name="Rectangle 602"/>
          <p:cNvSpPr>
            <a:spLocks noChangeArrowheads="1"/>
          </p:cNvSpPr>
          <p:nvPr/>
        </p:nvSpPr>
        <p:spPr bwMode="auto">
          <a:xfrm>
            <a:off x="6529388" y="1581151"/>
            <a:ext cx="2019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250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39" name="Rectangle 603"/>
          <p:cNvSpPr>
            <a:spLocks noChangeArrowheads="1"/>
          </p:cNvSpPr>
          <p:nvPr/>
        </p:nvSpPr>
        <p:spPr bwMode="auto">
          <a:xfrm>
            <a:off x="6724650" y="1544638"/>
            <a:ext cx="5222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40" name="Rectangle 604"/>
          <p:cNvSpPr>
            <a:spLocks noChangeArrowheads="1"/>
          </p:cNvSpPr>
          <p:nvPr/>
        </p:nvSpPr>
        <p:spPr bwMode="auto">
          <a:xfrm>
            <a:off x="6791325" y="1581151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300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41" name="Line 605"/>
          <p:cNvSpPr>
            <a:spLocks noChangeShapeType="1"/>
          </p:cNvSpPr>
          <p:nvPr/>
        </p:nvSpPr>
        <p:spPr bwMode="auto">
          <a:xfrm>
            <a:off x="7272338" y="1758950"/>
            <a:ext cx="1052512" cy="158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2" name="Line 606"/>
          <p:cNvSpPr>
            <a:spLocks noChangeShapeType="1"/>
          </p:cNvSpPr>
          <p:nvPr/>
        </p:nvSpPr>
        <p:spPr bwMode="auto">
          <a:xfrm>
            <a:off x="7450138" y="1758950"/>
            <a:ext cx="0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3" name="Line 607"/>
          <p:cNvSpPr>
            <a:spLocks noChangeShapeType="1"/>
          </p:cNvSpPr>
          <p:nvPr/>
        </p:nvSpPr>
        <p:spPr bwMode="auto">
          <a:xfrm>
            <a:off x="7673976" y="1758950"/>
            <a:ext cx="3175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4" name="Line 608"/>
          <p:cNvSpPr>
            <a:spLocks noChangeShapeType="1"/>
          </p:cNvSpPr>
          <p:nvPr/>
        </p:nvSpPr>
        <p:spPr bwMode="auto">
          <a:xfrm>
            <a:off x="7883526" y="1758950"/>
            <a:ext cx="3175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5" name="Line 609"/>
          <p:cNvSpPr>
            <a:spLocks noChangeShapeType="1"/>
          </p:cNvSpPr>
          <p:nvPr/>
        </p:nvSpPr>
        <p:spPr bwMode="auto">
          <a:xfrm>
            <a:off x="8113714" y="1758950"/>
            <a:ext cx="1587" cy="58738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6" name="Rectangle 610"/>
          <p:cNvSpPr>
            <a:spLocks noChangeArrowheads="1"/>
          </p:cNvSpPr>
          <p:nvPr/>
        </p:nvSpPr>
        <p:spPr bwMode="auto">
          <a:xfrm>
            <a:off x="7146926" y="1581151"/>
            <a:ext cx="37510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      150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47" name="Rectangle 611"/>
          <p:cNvSpPr>
            <a:spLocks noChangeArrowheads="1"/>
          </p:cNvSpPr>
          <p:nvPr/>
        </p:nvSpPr>
        <p:spPr bwMode="auto">
          <a:xfrm>
            <a:off x="7519988" y="1581151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  200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48" name="Rectangle 612"/>
          <p:cNvSpPr>
            <a:spLocks noChangeArrowheads="1"/>
          </p:cNvSpPr>
          <p:nvPr/>
        </p:nvSpPr>
        <p:spPr bwMode="auto">
          <a:xfrm>
            <a:off x="7802563" y="1581151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250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149" name="Rectangle 613"/>
          <p:cNvSpPr>
            <a:spLocks noChangeArrowheads="1"/>
          </p:cNvSpPr>
          <p:nvPr/>
        </p:nvSpPr>
        <p:spPr bwMode="auto">
          <a:xfrm>
            <a:off x="8029575" y="1589089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99"/>
                </a:solidFill>
                <a:latin typeface="Times New Roman" panose="02020603050405020304" pitchFamily="18" charset="0"/>
              </a:rPr>
              <a:t>300</a:t>
            </a:r>
            <a:endParaRPr lang="ru-RU" altLang="ru-RU" sz="18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038" name="Rectangle 614"/>
          <p:cNvSpPr>
            <a:spLocks noChangeArrowheads="1"/>
          </p:cNvSpPr>
          <p:nvPr/>
        </p:nvSpPr>
        <p:spPr bwMode="auto">
          <a:xfrm>
            <a:off x="2909889" y="6048376"/>
            <a:ext cx="1307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НЕКУРЯЩИЕ</a:t>
            </a:r>
          </a:p>
        </p:txBody>
      </p:sp>
      <p:sp>
        <p:nvSpPr>
          <p:cNvPr id="104039" name="Rectangle 615"/>
          <p:cNvSpPr>
            <a:spLocks noChangeArrowheads="1"/>
          </p:cNvSpPr>
          <p:nvPr/>
        </p:nvSpPr>
        <p:spPr bwMode="auto">
          <a:xfrm>
            <a:off x="4238625" y="6048376"/>
            <a:ext cx="1129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КУРЯЩИЕ</a:t>
            </a:r>
          </a:p>
        </p:txBody>
      </p:sp>
      <p:sp>
        <p:nvSpPr>
          <p:cNvPr id="104040" name="Rectangle 616"/>
          <p:cNvSpPr>
            <a:spLocks noChangeArrowheads="1"/>
          </p:cNvSpPr>
          <p:nvPr/>
        </p:nvSpPr>
        <p:spPr bwMode="auto">
          <a:xfrm>
            <a:off x="5783264" y="6048376"/>
            <a:ext cx="13521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НЕКУРЯЩИЕ</a:t>
            </a:r>
          </a:p>
        </p:txBody>
      </p:sp>
      <p:sp>
        <p:nvSpPr>
          <p:cNvPr id="104041" name="Rectangle 617"/>
          <p:cNvSpPr>
            <a:spLocks noChangeArrowheads="1"/>
          </p:cNvSpPr>
          <p:nvPr/>
        </p:nvSpPr>
        <p:spPr bwMode="auto">
          <a:xfrm>
            <a:off x="7112000" y="6048376"/>
            <a:ext cx="1174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ru-RU" sz="1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КУРЯЩИЕ</a:t>
            </a:r>
          </a:p>
        </p:txBody>
      </p:sp>
      <p:sp>
        <p:nvSpPr>
          <p:cNvPr id="104042" name="Text Box 618"/>
          <p:cNvSpPr txBox="1">
            <a:spLocks noChangeArrowheads="1"/>
          </p:cNvSpPr>
          <p:nvPr/>
        </p:nvSpPr>
        <p:spPr bwMode="auto">
          <a:xfrm>
            <a:off x="6456364" y="6553200"/>
            <a:ext cx="421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 Европейских когорт, включая Россию</a:t>
            </a:r>
          </a:p>
        </p:txBody>
      </p:sp>
      <p:sp>
        <p:nvSpPr>
          <p:cNvPr id="66155" name="Rectangle 619"/>
          <p:cNvSpPr>
            <a:spLocks noChangeArrowheads="1"/>
          </p:cNvSpPr>
          <p:nvPr/>
        </p:nvSpPr>
        <p:spPr bwMode="auto">
          <a:xfrm>
            <a:off x="8658226" y="3814764"/>
            <a:ext cx="252413" cy="153987"/>
          </a:xfrm>
          <a:prstGeom prst="rect">
            <a:avLst/>
          </a:prstGeom>
          <a:solidFill>
            <a:srgbClr val="5A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56" name="Rectangle 620"/>
          <p:cNvSpPr>
            <a:spLocks noChangeArrowheads="1"/>
          </p:cNvSpPr>
          <p:nvPr/>
        </p:nvSpPr>
        <p:spPr bwMode="auto">
          <a:xfrm>
            <a:off x="8658226" y="3524250"/>
            <a:ext cx="252413" cy="153988"/>
          </a:xfrm>
          <a:prstGeom prst="rect">
            <a:avLst/>
          </a:prstGeom>
          <a:solidFill>
            <a:srgbClr val="32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157" name="Rectangle 621"/>
          <p:cNvSpPr>
            <a:spLocks noChangeArrowheads="1"/>
          </p:cNvSpPr>
          <p:nvPr/>
        </p:nvSpPr>
        <p:spPr bwMode="auto">
          <a:xfrm>
            <a:off x="8658226" y="3240089"/>
            <a:ext cx="252413" cy="155575"/>
          </a:xfrm>
          <a:prstGeom prst="rect">
            <a:avLst/>
          </a:prstGeom>
          <a:solidFill>
            <a:srgbClr val="320000"/>
          </a:solidFill>
          <a:ln w="11176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046" name="Text Box 622"/>
          <p:cNvSpPr txBox="1">
            <a:spLocks noChangeArrowheads="1"/>
          </p:cNvSpPr>
          <p:nvPr/>
        </p:nvSpPr>
        <p:spPr bwMode="auto">
          <a:xfrm>
            <a:off x="8562975" y="2754313"/>
            <a:ext cx="1654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2FFF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Шкала риска</a:t>
            </a:r>
          </a:p>
        </p:txBody>
      </p:sp>
      <p:sp>
        <p:nvSpPr>
          <p:cNvPr id="104047" name="Text Box 623"/>
          <p:cNvSpPr txBox="1">
            <a:spLocks noChangeArrowheads="1"/>
          </p:cNvSpPr>
          <p:nvPr/>
        </p:nvSpPr>
        <p:spPr bwMode="auto">
          <a:xfrm>
            <a:off x="6153150" y="5832476"/>
            <a:ext cx="2808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48" name="Text Box 624"/>
          <p:cNvSpPr txBox="1">
            <a:spLocks noChangeArrowheads="1"/>
          </p:cNvSpPr>
          <p:nvPr/>
        </p:nvSpPr>
        <p:spPr bwMode="auto">
          <a:xfrm>
            <a:off x="5867400" y="5832476"/>
            <a:ext cx="3770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49" name="Text Box 625"/>
          <p:cNvSpPr txBox="1">
            <a:spLocks noChangeArrowheads="1"/>
          </p:cNvSpPr>
          <p:nvPr/>
        </p:nvSpPr>
        <p:spPr bwMode="auto">
          <a:xfrm>
            <a:off x="5121275" y="5832476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50" name="Text Box 626"/>
          <p:cNvSpPr txBox="1">
            <a:spLocks noChangeArrowheads="1"/>
          </p:cNvSpPr>
          <p:nvPr/>
        </p:nvSpPr>
        <p:spPr bwMode="auto">
          <a:xfrm>
            <a:off x="4900613" y="5832476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6163" name="Text Box 627"/>
          <p:cNvSpPr txBox="1">
            <a:spLocks noChangeArrowheads="1"/>
          </p:cNvSpPr>
          <p:nvPr/>
        </p:nvSpPr>
        <p:spPr bwMode="auto">
          <a:xfrm>
            <a:off x="4752975" y="5832476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6164" name="Text Box 628"/>
          <p:cNvSpPr txBox="1">
            <a:spLocks noChangeArrowheads="1"/>
          </p:cNvSpPr>
          <p:nvPr/>
        </p:nvSpPr>
        <p:spPr bwMode="auto">
          <a:xfrm>
            <a:off x="4530725" y="5832476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053" name="Text Box 629"/>
          <p:cNvSpPr txBox="1">
            <a:spLocks noChangeArrowheads="1"/>
          </p:cNvSpPr>
          <p:nvPr/>
        </p:nvSpPr>
        <p:spPr bwMode="auto">
          <a:xfrm>
            <a:off x="3868738" y="5832476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54" name="Text Box 630"/>
          <p:cNvSpPr txBox="1">
            <a:spLocks noChangeArrowheads="1"/>
          </p:cNvSpPr>
          <p:nvPr/>
        </p:nvSpPr>
        <p:spPr bwMode="auto">
          <a:xfrm>
            <a:off x="3648075" y="5832476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6167" name="Text Box 631"/>
          <p:cNvSpPr txBox="1">
            <a:spLocks noChangeArrowheads="1"/>
          </p:cNvSpPr>
          <p:nvPr/>
        </p:nvSpPr>
        <p:spPr bwMode="auto">
          <a:xfrm>
            <a:off x="3500438" y="5832476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056" name="Text Box 632"/>
          <p:cNvSpPr txBox="1">
            <a:spLocks noChangeArrowheads="1"/>
          </p:cNvSpPr>
          <p:nvPr/>
        </p:nvSpPr>
        <p:spPr bwMode="auto">
          <a:xfrm>
            <a:off x="3206750" y="5832476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57" name="Text Box 633"/>
          <p:cNvSpPr txBox="1">
            <a:spLocks noChangeArrowheads="1"/>
          </p:cNvSpPr>
          <p:nvPr/>
        </p:nvSpPr>
        <p:spPr bwMode="auto">
          <a:xfrm>
            <a:off x="2984500" y="5832476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58" name="Text Box 634"/>
          <p:cNvSpPr txBox="1">
            <a:spLocks noChangeArrowheads="1"/>
          </p:cNvSpPr>
          <p:nvPr/>
        </p:nvSpPr>
        <p:spPr bwMode="auto">
          <a:xfrm>
            <a:off x="2984500" y="5649914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59" name="Text Box 635"/>
          <p:cNvSpPr txBox="1">
            <a:spLocks noChangeArrowheads="1"/>
          </p:cNvSpPr>
          <p:nvPr/>
        </p:nvSpPr>
        <p:spPr bwMode="auto">
          <a:xfrm>
            <a:off x="3206750" y="5649914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60" name="Text Box 636"/>
          <p:cNvSpPr txBox="1">
            <a:spLocks noChangeArrowheads="1"/>
          </p:cNvSpPr>
          <p:nvPr/>
        </p:nvSpPr>
        <p:spPr bwMode="auto">
          <a:xfrm>
            <a:off x="3427413" y="5649914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61" name="Text Box 637"/>
          <p:cNvSpPr txBox="1">
            <a:spLocks noChangeArrowheads="1"/>
          </p:cNvSpPr>
          <p:nvPr/>
        </p:nvSpPr>
        <p:spPr bwMode="auto">
          <a:xfrm>
            <a:off x="3648075" y="5649914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62" name="Text Box 638"/>
          <p:cNvSpPr txBox="1">
            <a:spLocks noChangeArrowheads="1"/>
          </p:cNvSpPr>
          <p:nvPr/>
        </p:nvSpPr>
        <p:spPr bwMode="auto">
          <a:xfrm>
            <a:off x="3868738" y="5649914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63" name="Text Box 639"/>
          <p:cNvSpPr txBox="1">
            <a:spLocks noChangeArrowheads="1"/>
          </p:cNvSpPr>
          <p:nvPr/>
        </p:nvSpPr>
        <p:spPr bwMode="auto">
          <a:xfrm>
            <a:off x="4311650" y="5832476"/>
            <a:ext cx="2808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64" name="Text Box 640"/>
          <p:cNvSpPr txBox="1">
            <a:spLocks noChangeArrowheads="1"/>
          </p:cNvSpPr>
          <p:nvPr/>
        </p:nvSpPr>
        <p:spPr bwMode="auto">
          <a:xfrm>
            <a:off x="2984500" y="5487989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6177" name="Text Box 641"/>
          <p:cNvSpPr txBox="1">
            <a:spLocks noChangeArrowheads="1"/>
          </p:cNvSpPr>
          <p:nvPr/>
        </p:nvSpPr>
        <p:spPr bwMode="auto">
          <a:xfrm>
            <a:off x="3259138" y="548798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0</a:t>
            </a:r>
          </a:p>
        </p:txBody>
      </p:sp>
      <p:sp>
        <p:nvSpPr>
          <p:cNvPr id="104066" name="Text Box 642"/>
          <p:cNvSpPr txBox="1">
            <a:spLocks noChangeArrowheads="1"/>
          </p:cNvSpPr>
          <p:nvPr/>
        </p:nvSpPr>
        <p:spPr bwMode="auto">
          <a:xfrm>
            <a:off x="3427413" y="5487989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67" name="Text Box 643"/>
          <p:cNvSpPr txBox="1">
            <a:spLocks noChangeArrowheads="1"/>
          </p:cNvSpPr>
          <p:nvPr/>
        </p:nvSpPr>
        <p:spPr bwMode="auto">
          <a:xfrm>
            <a:off x="3648075" y="5487989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68" name="Text Box 644"/>
          <p:cNvSpPr txBox="1">
            <a:spLocks noChangeArrowheads="1"/>
          </p:cNvSpPr>
          <p:nvPr/>
        </p:nvSpPr>
        <p:spPr bwMode="auto">
          <a:xfrm>
            <a:off x="3868738" y="5487989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69" name="Text Box 645"/>
          <p:cNvSpPr txBox="1">
            <a:spLocks noChangeArrowheads="1"/>
          </p:cNvSpPr>
          <p:nvPr/>
        </p:nvSpPr>
        <p:spPr bwMode="auto">
          <a:xfrm>
            <a:off x="4238625" y="5649914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70" name="Text Box 646"/>
          <p:cNvSpPr txBox="1">
            <a:spLocks noChangeArrowheads="1"/>
          </p:cNvSpPr>
          <p:nvPr/>
        </p:nvSpPr>
        <p:spPr bwMode="auto">
          <a:xfrm>
            <a:off x="4459288" y="5649914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71" name="Text Box 647"/>
          <p:cNvSpPr txBox="1">
            <a:spLocks noChangeArrowheads="1"/>
          </p:cNvSpPr>
          <p:nvPr/>
        </p:nvSpPr>
        <p:spPr bwMode="auto">
          <a:xfrm>
            <a:off x="4678363" y="5649914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72" name="Text Box 648"/>
          <p:cNvSpPr txBox="1">
            <a:spLocks noChangeArrowheads="1"/>
          </p:cNvSpPr>
          <p:nvPr/>
        </p:nvSpPr>
        <p:spPr bwMode="auto">
          <a:xfrm>
            <a:off x="4900613" y="5649914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73" name="Text Box 649"/>
          <p:cNvSpPr txBox="1">
            <a:spLocks noChangeArrowheads="1"/>
          </p:cNvSpPr>
          <p:nvPr/>
        </p:nvSpPr>
        <p:spPr bwMode="auto">
          <a:xfrm>
            <a:off x="5121275" y="5649914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74" name="Text Box 650"/>
          <p:cNvSpPr txBox="1">
            <a:spLocks noChangeArrowheads="1"/>
          </p:cNvSpPr>
          <p:nvPr/>
        </p:nvSpPr>
        <p:spPr bwMode="auto">
          <a:xfrm>
            <a:off x="5834063" y="5649914"/>
            <a:ext cx="4090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75" name="Text Box 651"/>
          <p:cNvSpPr txBox="1">
            <a:spLocks noChangeArrowheads="1"/>
          </p:cNvSpPr>
          <p:nvPr/>
        </p:nvSpPr>
        <p:spPr bwMode="auto">
          <a:xfrm>
            <a:off x="2984500" y="5327651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6188" name="Text Box 652"/>
          <p:cNvSpPr txBox="1">
            <a:spLocks noChangeArrowheads="1"/>
          </p:cNvSpPr>
          <p:nvPr/>
        </p:nvSpPr>
        <p:spPr bwMode="auto">
          <a:xfrm>
            <a:off x="3279775" y="5327651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077" name="Text Box 653"/>
          <p:cNvSpPr txBox="1">
            <a:spLocks noChangeArrowheads="1"/>
          </p:cNvSpPr>
          <p:nvPr/>
        </p:nvSpPr>
        <p:spPr bwMode="auto">
          <a:xfrm>
            <a:off x="3527425" y="5327651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6190" name="Text Box 654"/>
          <p:cNvSpPr txBox="1">
            <a:spLocks noChangeArrowheads="1"/>
          </p:cNvSpPr>
          <p:nvPr/>
        </p:nvSpPr>
        <p:spPr bwMode="auto">
          <a:xfrm>
            <a:off x="3500438" y="5327651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079" name="Text Box 655"/>
          <p:cNvSpPr txBox="1">
            <a:spLocks noChangeArrowheads="1"/>
          </p:cNvSpPr>
          <p:nvPr/>
        </p:nvSpPr>
        <p:spPr bwMode="auto">
          <a:xfrm>
            <a:off x="3868738" y="5327651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80" name="Text Box 656"/>
          <p:cNvSpPr txBox="1">
            <a:spLocks noChangeArrowheads="1"/>
          </p:cNvSpPr>
          <p:nvPr/>
        </p:nvSpPr>
        <p:spPr bwMode="auto">
          <a:xfrm>
            <a:off x="4238625" y="5487989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81" name="Text Box 657"/>
          <p:cNvSpPr txBox="1">
            <a:spLocks noChangeArrowheads="1"/>
          </p:cNvSpPr>
          <p:nvPr/>
        </p:nvSpPr>
        <p:spPr bwMode="auto">
          <a:xfrm>
            <a:off x="3057525" y="4987926"/>
            <a:ext cx="2808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82" name="Text Box 658"/>
          <p:cNvSpPr txBox="1">
            <a:spLocks noChangeArrowheads="1"/>
          </p:cNvSpPr>
          <p:nvPr/>
        </p:nvSpPr>
        <p:spPr bwMode="auto">
          <a:xfrm>
            <a:off x="3206750" y="4987926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83" name="Text Box 659"/>
          <p:cNvSpPr txBox="1">
            <a:spLocks noChangeArrowheads="1"/>
          </p:cNvSpPr>
          <p:nvPr/>
        </p:nvSpPr>
        <p:spPr bwMode="auto">
          <a:xfrm>
            <a:off x="2984500" y="4811714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84" name="Text Box 660"/>
          <p:cNvSpPr txBox="1">
            <a:spLocks noChangeArrowheads="1"/>
          </p:cNvSpPr>
          <p:nvPr/>
        </p:nvSpPr>
        <p:spPr bwMode="auto">
          <a:xfrm>
            <a:off x="4238625" y="5327651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85" name="Text Box 661"/>
          <p:cNvSpPr txBox="1">
            <a:spLocks noChangeArrowheads="1"/>
          </p:cNvSpPr>
          <p:nvPr/>
        </p:nvSpPr>
        <p:spPr bwMode="auto">
          <a:xfrm>
            <a:off x="4459288" y="5327651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86" name="Text Box 662"/>
          <p:cNvSpPr txBox="1">
            <a:spLocks noChangeArrowheads="1"/>
          </p:cNvSpPr>
          <p:nvPr/>
        </p:nvSpPr>
        <p:spPr bwMode="auto">
          <a:xfrm>
            <a:off x="4459288" y="5487989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4087" name="Text Box 663"/>
          <p:cNvSpPr txBox="1">
            <a:spLocks noChangeArrowheads="1"/>
          </p:cNvSpPr>
          <p:nvPr/>
        </p:nvSpPr>
        <p:spPr bwMode="auto">
          <a:xfrm>
            <a:off x="4678363" y="5487989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6200" name="Text Box 664"/>
          <p:cNvSpPr txBox="1">
            <a:spLocks noChangeArrowheads="1"/>
          </p:cNvSpPr>
          <p:nvPr/>
        </p:nvSpPr>
        <p:spPr bwMode="auto">
          <a:xfrm>
            <a:off x="4973638" y="5487989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089" name="Text Box 665"/>
          <p:cNvSpPr txBox="1">
            <a:spLocks noChangeArrowheads="1"/>
          </p:cNvSpPr>
          <p:nvPr/>
        </p:nvSpPr>
        <p:spPr bwMode="auto">
          <a:xfrm>
            <a:off x="5121275" y="5487989"/>
            <a:ext cx="31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00004E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6202" name="Text Box 666"/>
          <p:cNvSpPr txBox="1">
            <a:spLocks noChangeArrowheads="1"/>
          </p:cNvSpPr>
          <p:nvPr/>
        </p:nvSpPr>
        <p:spPr bwMode="auto">
          <a:xfrm>
            <a:off x="4752975" y="5327651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6203" name="Text Box 667"/>
          <p:cNvSpPr txBox="1">
            <a:spLocks noChangeArrowheads="1"/>
          </p:cNvSpPr>
          <p:nvPr/>
        </p:nvSpPr>
        <p:spPr bwMode="auto">
          <a:xfrm>
            <a:off x="2984500" y="46434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04" name="Text Box 668"/>
          <p:cNvSpPr txBox="1">
            <a:spLocks noChangeArrowheads="1"/>
          </p:cNvSpPr>
          <p:nvPr/>
        </p:nvSpPr>
        <p:spPr bwMode="auto">
          <a:xfrm>
            <a:off x="3132138" y="4643439"/>
            <a:ext cx="4090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05" name="Text Box 669"/>
          <p:cNvSpPr txBox="1">
            <a:spLocks noChangeArrowheads="1"/>
          </p:cNvSpPr>
          <p:nvPr/>
        </p:nvSpPr>
        <p:spPr bwMode="auto">
          <a:xfrm>
            <a:off x="3206750" y="48117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06" name="Text Box 670"/>
          <p:cNvSpPr txBox="1">
            <a:spLocks noChangeArrowheads="1"/>
          </p:cNvSpPr>
          <p:nvPr/>
        </p:nvSpPr>
        <p:spPr bwMode="auto">
          <a:xfrm>
            <a:off x="3427413" y="48117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07" name="Text Box 671"/>
          <p:cNvSpPr txBox="1">
            <a:spLocks noChangeArrowheads="1"/>
          </p:cNvSpPr>
          <p:nvPr/>
        </p:nvSpPr>
        <p:spPr bwMode="auto">
          <a:xfrm>
            <a:off x="3721100" y="4811714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08" name="Text Box 672"/>
          <p:cNvSpPr txBox="1">
            <a:spLocks noChangeArrowheads="1"/>
          </p:cNvSpPr>
          <p:nvPr/>
        </p:nvSpPr>
        <p:spPr bwMode="auto">
          <a:xfrm>
            <a:off x="3427413" y="49879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09" name="Text Box 673"/>
          <p:cNvSpPr txBox="1">
            <a:spLocks noChangeArrowheads="1"/>
          </p:cNvSpPr>
          <p:nvPr/>
        </p:nvSpPr>
        <p:spPr bwMode="auto">
          <a:xfrm>
            <a:off x="3590925" y="4987926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10" name="Text Box 674"/>
          <p:cNvSpPr txBox="1">
            <a:spLocks noChangeArrowheads="1"/>
          </p:cNvSpPr>
          <p:nvPr/>
        </p:nvSpPr>
        <p:spPr bwMode="auto">
          <a:xfrm>
            <a:off x="3849688" y="49879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11" name="Text Box 675"/>
          <p:cNvSpPr txBox="1">
            <a:spLocks noChangeArrowheads="1"/>
          </p:cNvSpPr>
          <p:nvPr/>
        </p:nvSpPr>
        <p:spPr bwMode="auto">
          <a:xfrm>
            <a:off x="3427413" y="46434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12" name="Text Box 676"/>
          <p:cNvSpPr txBox="1">
            <a:spLocks noChangeArrowheads="1"/>
          </p:cNvSpPr>
          <p:nvPr/>
        </p:nvSpPr>
        <p:spPr bwMode="auto">
          <a:xfrm>
            <a:off x="3849688" y="48117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13" name="Text Box 677"/>
          <p:cNvSpPr txBox="1">
            <a:spLocks noChangeArrowheads="1"/>
          </p:cNvSpPr>
          <p:nvPr/>
        </p:nvSpPr>
        <p:spPr bwMode="auto">
          <a:xfrm>
            <a:off x="2984500" y="4464051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14" name="Text Box 678"/>
          <p:cNvSpPr txBox="1">
            <a:spLocks noChangeArrowheads="1"/>
          </p:cNvSpPr>
          <p:nvPr/>
        </p:nvSpPr>
        <p:spPr bwMode="auto">
          <a:xfrm>
            <a:off x="3132139" y="4464051"/>
            <a:ext cx="4397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15" name="Text Box 679"/>
          <p:cNvSpPr txBox="1">
            <a:spLocks noChangeArrowheads="1"/>
          </p:cNvSpPr>
          <p:nvPr/>
        </p:nvSpPr>
        <p:spPr bwMode="auto">
          <a:xfrm>
            <a:off x="3427413" y="4464051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16" name="Text Box 680"/>
          <p:cNvSpPr txBox="1">
            <a:spLocks noChangeArrowheads="1"/>
          </p:cNvSpPr>
          <p:nvPr/>
        </p:nvSpPr>
        <p:spPr bwMode="auto">
          <a:xfrm>
            <a:off x="3648075" y="46434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17" name="Text Box 681"/>
          <p:cNvSpPr txBox="1">
            <a:spLocks noChangeArrowheads="1"/>
          </p:cNvSpPr>
          <p:nvPr/>
        </p:nvSpPr>
        <p:spPr bwMode="auto">
          <a:xfrm>
            <a:off x="3849688" y="46434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18" name="Text Box 682"/>
          <p:cNvSpPr txBox="1">
            <a:spLocks noChangeArrowheads="1"/>
          </p:cNvSpPr>
          <p:nvPr/>
        </p:nvSpPr>
        <p:spPr bwMode="auto">
          <a:xfrm>
            <a:off x="2984500" y="4138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19" name="Text Box 683"/>
          <p:cNvSpPr txBox="1">
            <a:spLocks noChangeArrowheads="1"/>
          </p:cNvSpPr>
          <p:nvPr/>
        </p:nvSpPr>
        <p:spPr bwMode="auto">
          <a:xfrm>
            <a:off x="3206750" y="4138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20" name="Text Box 684"/>
          <p:cNvSpPr txBox="1">
            <a:spLocks noChangeArrowheads="1"/>
          </p:cNvSpPr>
          <p:nvPr/>
        </p:nvSpPr>
        <p:spPr bwMode="auto">
          <a:xfrm>
            <a:off x="3427413" y="4138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21" name="Text Box 685"/>
          <p:cNvSpPr txBox="1">
            <a:spLocks noChangeArrowheads="1"/>
          </p:cNvSpPr>
          <p:nvPr/>
        </p:nvSpPr>
        <p:spPr bwMode="auto">
          <a:xfrm>
            <a:off x="3648075" y="4138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22" name="Text Box 686"/>
          <p:cNvSpPr txBox="1">
            <a:spLocks noChangeArrowheads="1"/>
          </p:cNvSpPr>
          <p:nvPr/>
        </p:nvSpPr>
        <p:spPr bwMode="auto">
          <a:xfrm>
            <a:off x="3868738" y="4138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23" name="Text Box 687"/>
          <p:cNvSpPr txBox="1">
            <a:spLocks noChangeArrowheads="1"/>
          </p:cNvSpPr>
          <p:nvPr/>
        </p:nvSpPr>
        <p:spPr bwMode="auto">
          <a:xfrm>
            <a:off x="3057525" y="39592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24" name="Text Box 688"/>
          <p:cNvSpPr txBox="1">
            <a:spLocks noChangeArrowheads="1"/>
          </p:cNvSpPr>
          <p:nvPr/>
        </p:nvSpPr>
        <p:spPr bwMode="auto">
          <a:xfrm>
            <a:off x="3267075" y="39592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25" name="Text Box 689"/>
          <p:cNvSpPr txBox="1">
            <a:spLocks noChangeArrowheads="1"/>
          </p:cNvSpPr>
          <p:nvPr/>
        </p:nvSpPr>
        <p:spPr bwMode="auto">
          <a:xfrm>
            <a:off x="3427413" y="39592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26" name="Text Box 690"/>
          <p:cNvSpPr txBox="1">
            <a:spLocks noChangeArrowheads="1"/>
          </p:cNvSpPr>
          <p:nvPr/>
        </p:nvSpPr>
        <p:spPr bwMode="auto">
          <a:xfrm>
            <a:off x="3648075" y="39592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27" name="Text Box 691"/>
          <p:cNvSpPr txBox="1">
            <a:spLocks noChangeArrowheads="1"/>
          </p:cNvSpPr>
          <p:nvPr/>
        </p:nvSpPr>
        <p:spPr bwMode="auto">
          <a:xfrm>
            <a:off x="2984500" y="37798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28" name="Text Box 692"/>
          <p:cNvSpPr txBox="1">
            <a:spLocks noChangeArrowheads="1"/>
          </p:cNvSpPr>
          <p:nvPr/>
        </p:nvSpPr>
        <p:spPr bwMode="auto">
          <a:xfrm>
            <a:off x="2984500" y="33178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29" name="Text Box 693"/>
          <p:cNvSpPr txBox="1">
            <a:spLocks noChangeArrowheads="1"/>
          </p:cNvSpPr>
          <p:nvPr/>
        </p:nvSpPr>
        <p:spPr bwMode="auto">
          <a:xfrm>
            <a:off x="3206750" y="33178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30" name="Text Box 694"/>
          <p:cNvSpPr txBox="1">
            <a:spLocks noChangeArrowheads="1"/>
          </p:cNvSpPr>
          <p:nvPr/>
        </p:nvSpPr>
        <p:spPr bwMode="auto">
          <a:xfrm>
            <a:off x="4216400" y="4138614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31" name="Text Box 695"/>
          <p:cNvSpPr txBox="1">
            <a:spLocks noChangeArrowheads="1"/>
          </p:cNvSpPr>
          <p:nvPr/>
        </p:nvSpPr>
        <p:spPr bwMode="auto">
          <a:xfrm>
            <a:off x="4459288" y="4138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32" name="Text Box 696"/>
          <p:cNvSpPr txBox="1">
            <a:spLocks noChangeArrowheads="1"/>
          </p:cNvSpPr>
          <p:nvPr/>
        </p:nvSpPr>
        <p:spPr bwMode="auto">
          <a:xfrm>
            <a:off x="4238625" y="46434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33" name="Text Box 697"/>
          <p:cNvSpPr txBox="1">
            <a:spLocks noChangeArrowheads="1"/>
          </p:cNvSpPr>
          <p:nvPr/>
        </p:nvSpPr>
        <p:spPr bwMode="auto">
          <a:xfrm>
            <a:off x="4238625" y="48117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34" name="Text Box 698"/>
          <p:cNvSpPr txBox="1">
            <a:spLocks noChangeArrowheads="1"/>
          </p:cNvSpPr>
          <p:nvPr/>
        </p:nvSpPr>
        <p:spPr bwMode="auto">
          <a:xfrm>
            <a:off x="4459288" y="48117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35" name="Text Box 699"/>
          <p:cNvSpPr txBox="1">
            <a:spLocks noChangeArrowheads="1"/>
          </p:cNvSpPr>
          <p:nvPr/>
        </p:nvSpPr>
        <p:spPr bwMode="auto">
          <a:xfrm>
            <a:off x="4678363" y="48117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36" name="Text Box 700"/>
          <p:cNvSpPr txBox="1">
            <a:spLocks noChangeArrowheads="1"/>
          </p:cNvSpPr>
          <p:nvPr/>
        </p:nvSpPr>
        <p:spPr bwMode="auto">
          <a:xfrm>
            <a:off x="4900613" y="48117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37" name="Text Box 701"/>
          <p:cNvSpPr txBox="1">
            <a:spLocks noChangeArrowheads="1"/>
          </p:cNvSpPr>
          <p:nvPr/>
        </p:nvSpPr>
        <p:spPr bwMode="auto">
          <a:xfrm>
            <a:off x="4238625" y="49879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38" name="Text Box 702"/>
          <p:cNvSpPr txBox="1">
            <a:spLocks noChangeArrowheads="1"/>
          </p:cNvSpPr>
          <p:nvPr/>
        </p:nvSpPr>
        <p:spPr bwMode="auto">
          <a:xfrm>
            <a:off x="4459288" y="49879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39" name="Text Box 703"/>
          <p:cNvSpPr txBox="1">
            <a:spLocks noChangeArrowheads="1"/>
          </p:cNvSpPr>
          <p:nvPr/>
        </p:nvSpPr>
        <p:spPr bwMode="auto">
          <a:xfrm>
            <a:off x="4678363" y="49879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40" name="Text Box 704"/>
          <p:cNvSpPr txBox="1">
            <a:spLocks noChangeArrowheads="1"/>
          </p:cNvSpPr>
          <p:nvPr/>
        </p:nvSpPr>
        <p:spPr bwMode="auto">
          <a:xfrm>
            <a:off x="4900613" y="49879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41" name="Text Box 705"/>
          <p:cNvSpPr txBox="1">
            <a:spLocks noChangeArrowheads="1"/>
          </p:cNvSpPr>
          <p:nvPr/>
        </p:nvSpPr>
        <p:spPr bwMode="auto">
          <a:xfrm>
            <a:off x="5121275" y="498792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42" name="Text Box 706"/>
          <p:cNvSpPr txBox="1">
            <a:spLocks noChangeArrowheads="1"/>
          </p:cNvSpPr>
          <p:nvPr/>
        </p:nvSpPr>
        <p:spPr bwMode="auto">
          <a:xfrm>
            <a:off x="4900613" y="5327651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43" name="Text Box 707"/>
          <p:cNvSpPr txBox="1">
            <a:spLocks noChangeArrowheads="1"/>
          </p:cNvSpPr>
          <p:nvPr/>
        </p:nvSpPr>
        <p:spPr bwMode="auto">
          <a:xfrm>
            <a:off x="5121275" y="532765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66244" name="Text Box 708"/>
          <p:cNvSpPr txBox="1">
            <a:spLocks noChangeArrowheads="1"/>
          </p:cNvSpPr>
          <p:nvPr/>
        </p:nvSpPr>
        <p:spPr bwMode="auto">
          <a:xfrm>
            <a:off x="6153150" y="56499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45" name="Text Box 709"/>
          <p:cNvSpPr txBox="1">
            <a:spLocks noChangeArrowheads="1"/>
          </p:cNvSpPr>
          <p:nvPr/>
        </p:nvSpPr>
        <p:spPr bwMode="auto">
          <a:xfrm>
            <a:off x="6373813" y="56499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66246" name="Text Box 710"/>
          <p:cNvSpPr txBox="1">
            <a:spLocks noChangeArrowheads="1"/>
          </p:cNvSpPr>
          <p:nvPr/>
        </p:nvSpPr>
        <p:spPr bwMode="auto">
          <a:xfrm>
            <a:off x="6373813" y="58324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66247" name="Text Box 711"/>
          <p:cNvSpPr txBox="1">
            <a:spLocks noChangeArrowheads="1"/>
          </p:cNvSpPr>
          <p:nvPr/>
        </p:nvSpPr>
        <p:spPr bwMode="auto">
          <a:xfrm>
            <a:off x="6594475" y="58324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48" name="Text Box 712"/>
          <p:cNvSpPr txBox="1">
            <a:spLocks noChangeArrowheads="1"/>
          </p:cNvSpPr>
          <p:nvPr/>
        </p:nvSpPr>
        <p:spPr bwMode="auto">
          <a:xfrm>
            <a:off x="6742113" y="58324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 1</a:t>
            </a:r>
          </a:p>
        </p:txBody>
      </p:sp>
      <p:sp>
        <p:nvSpPr>
          <p:cNvPr id="66249" name="Text Box 713"/>
          <p:cNvSpPr txBox="1">
            <a:spLocks noChangeArrowheads="1"/>
          </p:cNvSpPr>
          <p:nvPr/>
        </p:nvSpPr>
        <p:spPr bwMode="auto">
          <a:xfrm>
            <a:off x="5834063" y="5481639"/>
            <a:ext cx="4090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   1</a:t>
            </a:r>
          </a:p>
        </p:txBody>
      </p:sp>
      <p:sp>
        <p:nvSpPr>
          <p:cNvPr id="66250" name="Text Box 714"/>
          <p:cNvSpPr txBox="1">
            <a:spLocks noChangeArrowheads="1"/>
          </p:cNvSpPr>
          <p:nvPr/>
        </p:nvSpPr>
        <p:spPr bwMode="auto">
          <a:xfrm>
            <a:off x="6153150" y="54816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51" name="Text Box 715"/>
          <p:cNvSpPr txBox="1">
            <a:spLocks noChangeArrowheads="1"/>
          </p:cNvSpPr>
          <p:nvPr/>
        </p:nvSpPr>
        <p:spPr bwMode="auto">
          <a:xfrm>
            <a:off x="6373813" y="54816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66252" name="Text Box 716"/>
          <p:cNvSpPr txBox="1">
            <a:spLocks noChangeArrowheads="1"/>
          </p:cNvSpPr>
          <p:nvPr/>
        </p:nvSpPr>
        <p:spPr bwMode="auto">
          <a:xfrm>
            <a:off x="6594475" y="56499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53" name="Text Box 717"/>
          <p:cNvSpPr txBox="1">
            <a:spLocks noChangeArrowheads="1"/>
          </p:cNvSpPr>
          <p:nvPr/>
        </p:nvSpPr>
        <p:spPr bwMode="auto">
          <a:xfrm>
            <a:off x="6815138" y="5649914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54" name="Text Box 718"/>
          <p:cNvSpPr txBox="1">
            <a:spLocks noChangeArrowheads="1"/>
          </p:cNvSpPr>
          <p:nvPr/>
        </p:nvSpPr>
        <p:spPr bwMode="auto">
          <a:xfrm>
            <a:off x="6594475" y="54816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55" name="Text Box 719"/>
          <p:cNvSpPr txBox="1">
            <a:spLocks noChangeArrowheads="1"/>
          </p:cNvSpPr>
          <p:nvPr/>
        </p:nvSpPr>
        <p:spPr bwMode="auto">
          <a:xfrm>
            <a:off x="6815138" y="5472114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56" name="Text Box 720"/>
          <p:cNvSpPr txBox="1">
            <a:spLocks noChangeArrowheads="1"/>
          </p:cNvSpPr>
          <p:nvPr/>
        </p:nvSpPr>
        <p:spPr bwMode="auto">
          <a:xfrm>
            <a:off x="5992813" y="5327651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57" name="Text Box 721"/>
          <p:cNvSpPr txBox="1">
            <a:spLocks noChangeArrowheads="1"/>
          </p:cNvSpPr>
          <p:nvPr/>
        </p:nvSpPr>
        <p:spPr bwMode="auto">
          <a:xfrm>
            <a:off x="6153150" y="53276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58" name="Text Box 722"/>
          <p:cNvSpPr txBox="1">
            <a:spLocks noChangeArrowheads="1"/>
          </p:cNvSpPr>
          <p:nvPr/>
        </p:nvSpPr>
        <p:spPr bwMode="auto">
          <a:xfrm>
            <a:off x="6373813" y="532765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66259" name="Text Box 723"/>
          <p:cNvSpPr txBox="1">
            <a:spLocks noChangeArrowheads="1"/>
          </p:cNvSpPr>
          <p:nvPr/>
        </p:nvSpPr>
        <p:spPr bwMode="auto">
          <a:xfrm>
            <a:off x="5992813" y="4987926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260" name="Text Box 724"/>
          <p:cNvSpPr txBox="1">
            <a:spLocks noChangeArrowheads="1"/>
          </p:cNvSpPr>
          <p:nvPr/>
        </p:nvSpPr>
        <p:spPr bwMode="auto">
          <a:xfrm>
            <a:off x="6153150" y="49879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61" name="Text Box 725"/>
          <p:cNvSpPr txBox="1">
            <a:spLocks noChangeArrowheads="1"/>
          </p:cNvSpPr>
          <p:nvPr/>
        </p:nvSpPr>
        <p:spPr bwMode="auto">
          <a:xfrm>
            <a:off x="7185025" y="58324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66262" name="Text Box 726"/>
          <p:cNvSpPr txBox="1">
            <a:spLocks noChangeArrowheads="1"/>
          </p:cNvSpPr>
          <p:nvPr/>
        </p:nvSpPr>
        <p:spPr bwMode="auto">
          <a:xfrm>
            <a:off x="7404100" y="58324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63" name="Text Box 727"/>
          <p:cNvSpPr txBox="1">
            <a:spLocks noChangeArrowheads="1"/>
          </p:cNvSpPr>
          <p:nvPr/>
        </p:nvSpPr>
        <p:spPr bwMode="auto">
          <a:xfrm>
            <a:off x="7626350" y="58324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64" name="Text Box 728"/>
          <p:cNvSpPr txBox="1">
            <a:spLocks noChangeArrowheads="1"/>
          </p:cNvSpPr>
          <p:nvPr/>
        </p:nvSpPr>
        <p:spPr bwMode="auto">
          <a:xfrm>
            <a:off x="7847013" y="58324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65" name="Text Box 729"/>
          <p:cNvSpPr txBox="1">
            <a:spLocks noChangeArrowheads="1"/>
          </p:cNvSpPr>
          <p:nvPr/>
        </p:nvSpPr>
        <p:spPr bwMode="auto">
          <a:xfrm>
            <a:off x="8067675" y="58324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66" name="Text Box 730"/>
          <p:cNvSpPr txBox="1">
            <a:spLocks noChangeArrowheads="1"/>
          </p:cNvSpPr>
          <p:nvPr/>
        </p:nvSpPr>
        <p:spPr bwMode="auto">
          <a:xfrm>
            <a:off x="7185025" y="56499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66267" name="Text Box 731"/>
          <p:cNvSpPr txBox="1">
            <a:spLocks noChangeArrowheads="1"/>
          </p:cNvSpPr>
          <p:nvPr/>
        </p:nvSpPr>
        <p:spPr bwMode="auto">
          <a:xfrm>
            <a:off x="7404100" y="56499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68" name="Text Box 732"/>
          <p:cNvSpPr txBox="1">
            <a:spLocks noChangeArrowheads="1"/>
          </p:cNvSpPr>
          <p:nvPr/>
        </p:nvSpPr>
        <p:spPr bwMode="auto">
          <a:xfrm>
            <a:off x="7626350" y="56499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69" name="Text Box 733"/>
          <p:cNvSpPr txBox="1">
            <a:spLocks noChangeArrowheads="1"/>
          </p:cNvSpPr>
          <p:nvPr/>
        </p:nvSpPr>
        <p:spPr bwMode="auto">
          <a:xfrm>
            <a:off x="7847013" y="56499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70" name="Text Box 734"/>
          <p:cNvSpPr txBox="1">
            <a:spLocks noChangeArrowheads="1"/>
          </p:cNvSpPr>
          <p:nvPr/>
        </p:nvSpPr>
        <p:spPr bwMode="auto">
          <a:xfrm>
            <a:off x="8067675" y="56499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71" name="Text Box 735"/>
          <p:cNvSpPr txBox="1">
            <a:spLocks noChangeArrowheads="1"/>
          </p:cNvSpPr>
          <p:nvPr/>
        </p:nvSpPr>
        <p:spPr bwMode="auto">
          <a:xfrm>
            <a:off x="7207251" y="5481639"/>
            <a:ext cx="441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272" name="Text Box 736"/>
          <p:cNvSpPr txBox="1">
            <a:spLocks noChangeArrowheads="1"/>
          </p:cNvSpPr>
          <p:nvPr/>
        </p:nvSpPr>
        <p:spPr bwMode="auto">
          <a:xfrm>
            <a:off x="8067675" y="54816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273" name="Text Box 737"/>
          <p:cNvSpPr txBox="1">
            <a:spLocks noChangeArrowheads="1"/>
          </p:cNvSpPr>
          <p:nvPr/>
        </p:nvSpPr>
        <p:spPr bwMode="auto">
          <a:xfrm>
            <a:off x="7718425" y="5481639"/>
            <a:ext cx="4090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   2</a:t>
            </a:r>
          </a:p>
        </p:txBody>
      </p:sp>
      <p:sp>
        <p:nvSpPr>
          <p:cNvPr id="66274" name="Text Box 738"/>
          <p:cNvSpPr txBox="1">
            <a:spLocks noChangeArrowheads="1"/>
          </p:cNvSpPr>
          <p:nvPr/>
        </p:nvSpPr>
        <p:spPr bwMode="auto">
          <a:xfrm>
            <a:off x="7626350" y="54816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75" name="Text Box 739"/>
          <p:cNvSpPr txBox="1">
            <a:spLocks noChangeArrowheads="1"/>
          </p:cNvSpPr>
          <p:nvPr/>
        </p:nvSpPr>
        <p:spPr bwMode="auto">
          <a:xfrm>
            <a:off x="7404100" y="54816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76" name="Text Box 740"/>
          <p:cNvSpPr txBox="1">
            <a:spLocks noChangeArrowheads="1"/>
          </p:cNvSpPr>
          <p:nvPr/>
        </p:nvSpPr>
        <p:spPr bwMode="auto">
          <a:xfrm>
            <a:off x="7185025" y="532765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77" name="Text Box 741"/>
          <p:cNvSpPr txBox="1">
            <a:spLocks noChangeArrowheads="1"/>
          </p:cNvSpPr>
          <p:nvPr/>
        </p:nvSpPr>
        <p:spPr bwMode="auto">
          <a:xfrm>
            <a:off x="7404100" y="53276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78" name="Text Box 742"/>
          <p:cNvSpPr txBox="1">
            <a:spLocks noChangeArrowheads="1"/>
          </p:cNvSpPr>
          <p:nvPr/>
        </p:nvSpPr>
        <p:spPr bwMode="auto">
          <a:xfrm>
            <a:off x="6815138" y="5326064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79" name="Text Box 743"/>
          <p:cNvSpPr txBox="1">
            <a:spLocks noChangeArrowheads="1"/>
          </p:cNvSpPr>
          <p:nvPr/>
        </p:nvSpPr>
        <p:spPr bwMode="auto">
          <a:xfrm>
            <a:off x="6521450" y="5327651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80" name="Text Box 744"/>
          <p:cNvSpPr txBox="1">
            <a:spLocks noChangeArrowheads="1"/>
          </p:cNvSpPr>
          <p:nvPr/>
        </p:nvSpPr>
        <p:spPr bwMode="auto">
          <a:xfrm>
            <a:off x="7185025" y="498792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81" name="Text Box 745"/>
          <p:cNvSpPr txBox="1">
            <a:spLocks noChangeArrowheads="1"/>
          </p:cNvSpPr>
          <p:nvPr/>
        </p:nvSpPr>
        <p:spPr bwMode="auto">
          <a:xfrm>
            <a:off x="6373813" y="49879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82" name="Text Box 746"/>
          <p:cNvSpPr txBox="1">
            <a:spLocks noChangeArrowheads="1"/>
          </p:cNvSpPr>
          <p:nvPr/>
        </p:nvSpPr>
        <p:spPr bwMode="auto">
          <a:xfrm>
            <a:off x="6594475" y="49879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83" name="Text Box 747"/>
          <p:cNvSpPr txBox="1">
            <a:spLocks noChangeArrowheads="1"/>
          </p:cNvSpPr>
          <p:nvPr/>
        </p:nvSpPr>
        <p:spPr bwMode="auto">
          <a:xfrm>
            <a:off x="6815138" y="49879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84" name="Text Box 748"/>
          <p:cNvSpPr txBox="1">
            <a:spLocks noChangeArrowheads="1"/>
          </p:cNvSpPr>
          <p:nvPr/>
        </p:nvSpPr>
        <p:spPr bwMode="auto">
          <a:xfrm>
            <a:off x="5932489" y="4811714"/>
            <a:ext cx="441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85" name="Text Box 749"/>
          <p:cNvSpPr txBox="1">
            <a:spLocks noChangeArrowheads="1"/>
          </p:cNvSpPr>
          <p:nvPr/>
        </p:nvSpPr>
        <p:spPr bwMode="auto">
          <a:xfrm>
            <a:off x="6153150" y="48117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86" name="Text Box 750"/>
          <p:cNvSpPr txBox="1">
            <a:spLocks noChangeArrowheads="1"/>
          </p:cNvSpPr>
          <p:nvPr/>
        </p:nvSpPr>
        <p:spPr bwMode="auto">
          <a:xfrm>
            <a:off x="6300788" y="48117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87" name="Text Box 751"/>
          <p:cNvSpPr txBox="1">
            <a:spLocks noChangeArrowheads="1"/>
          </p:cNvSpPr>
          <p:nvPr/>
        </p:nvSpPr>
        <p:spPr bwMode="auto">
          <a:xfrm>
            <a:off x="5121275" y="48117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88" name="Text Box 752"/>
          <p:cNvSpPr txBox="1">
            <a:spLocks noChangeArrowheads="1"/>
          </p:cNvSpPr>
          <p:nvPr/>
        </p:nvSpPr>
        <p:spPr bwMode="auto">
          <a:xfrm>
            <a:off x="4900613" y="46434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89" name="Text Box 753"/>
          <p:cNvSpPr txBox="1">
            <a:spLocks noChangeArrowheads="1"/>
          </p:cNvSpPr>
          <p:nvPr/>
        </p:nvSpPr>
        <p:spPr bwMode="auto">
          <a:xfrm>
            <a:off x="4752975" y="4643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90" name="Text Box 754"/>
          <p:cNvSpPr txBox="1">
            <a:spLocks noChangeArrowheads="1"/>
          </p:cNvSpPr>
          <p:nvPr/>
        </p:nvSpPr>
        <p:spPr bwMode="auto">
          <a:xfrm>
            <a:off x="4459288" y="46434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91" name="Text Box 755"/>
          <p:cNvSpPr txBox="1">
            <a:spLocks noChangeArrowheads="1"/>
          </p:cNvSpPr>
          <p:nvPr/>
        </p:nvSpPr>
        <p:spPr bwMode="auto">
          <a:xfrm>
            <a:off x="4530725" y="44640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92" name="Text Box 756"/>
          <p:cNvSpPr txBox="1">
            <a:spLocks noChangeArrowheads="1"/>
          </p:cNvSpPr>
          <p:nvPr/>
        </p:nvSpPr>
        <p:spPr bwMode="auto">
          <a:xfrm>
            <a:off x="4311650" y="44640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93" name="Text Box 757"/>
          <p:cNvSpPr txBox="1">
            <a:spLocks noChangeArrowheads="1"/>
          </p:cNvSpPr>
          <p:nvPr/>
        </p:nvSpPr>
        <p:spPr bwMode="auto">
          <a:xfrm>
            <a:off x="3868738" y="446405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94" name="Text Box 758"/>
          <p:cNvSpPr txBox="1">
            <a:spLocks noChangeArrowheads="1"/>
          </p:cNvSpPr>
          <p:nvPr/>
        </p:nvSpPr>
        <p:spPr bwMode="auto">
          <a:xfrm>
            <a:off x="3648075" y="446405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95" name="Text Box 759"/>
          <p:cNvSpPr txBox="1">
            <a:spLocks noChangeArrowheads="1"/>
          </p:cNvSpPr>
          <p:nvPr/>
        </p:nvSpPr>
        <p:spPr bwMode="auto">
          <a:xfrm>
            <a:off x="5992813" y="4643439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96" name="Text Box 760"/>
          <p:cNvSpPr txBox="1">
            <a:spLocks noChangeArrowheads="1"/>
          </p:cNvSpPr>
          <p:nvPr/>
        </p:nvSpPr>
        <p:spPr bwMode="auto">
          <a:xfrm>
            <a:off x="5121275" y="4138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97" name="Text Box 761"/>
          <p:cNvSpPr txBox="1">
            <a:spLocks noChangeArrowheads="1"/>
          </p:cNvSpPr>
          <p:nvPr/>
        </p:nvSpPr>
        <p:spPr bwMode="auto">
          <a:xfrm>
            <a:off x="4900613" y="4138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298" name="Text Box 762"/>
          <p:cNvSpPr txBox="1">
            <a:spLocks noChangeArrowheads="1"/>
          </p:cNvSpPr>
          <p:nvPr/>
        </p:nvSpPr>
        <p:spPr bwMode="auto">
          <a:xfrm>
            <a:off x="4752975" y="41386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299" name="Text Box 763"/>
          <p:cNvSpPr txBox="1">
            <a:spLocks noChangeArrowheads="1"/>
          </p:cNvSpPr>
          <p:nvPr/>
        </p:nvSpPr>
        <p:spPr bwMode="auto">
          <a:xfrm>
            <a:off x="4678363" y="39592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00" name="Text Box 764"/>
          <p:cNvSpPr txBox="1">
            <a:spLocks noChangeArrowheads="1"/>
          </p:cNvSpPr>
          <p:nvPr/>
        </p:nvSpPr>
        <p:spPr bwMode="auto">
          <a:xfrm>
            <a:off x="4459288" y="39592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01" name="Text Box 765"/>
          <p:cNvSpPr txBox="1">
            <a:spLocks noChangeArrowheads="1"/>
          </p:cNvSpPr>
          <p:nvPr/>
        </p:nvSpPr>
        <p:spPr bwMode="auto">
          <a:xfrm>
            <a:off x="4216400" y="3959226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02" name="Text Box 766"/>
          <p:cNvSpPr txBox="1">
            <a:spLocks noChangeArrowheads="1"/>
          </p:cNvSpPr>
          <p:nvPr/>
        </p:nvSpPr>
        <p:spPr bwMode="auto">
          <a:xfrm>
            <a:off x="3868738" y="395922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03" name="Text Box 767"/>
          <p:cNvSpPr txBox="1">
            <a:spLocks noChangeArrowheads="1"/>
          </p:cNvSpPr>
          <p:nvPr/>
        </p:nvSpPr>
        <p:spPr bwMode="auto">
          <a:xfrm>
            <a:off x="3648075" y="37798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04" name="Text Box 768"/>
          <p:cNvSpPr txBox="1">
            <a:spLocks noChangeArrowheads="1"/>
          </p:cNvSpPr>
          <p:nvPr/>
        </p:nvSpPr>
        <p:spPr bwMode="auto">
          <a:xfrm>
            <a:off x="3427413" y="37798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05" name="Text Box 769"/>
          <p:cNvSpPr txBox="1">
            <a:spLocks noChangeArrowheads="1"/>
          </p:cNvSpPr>
          <p:nvPr/>
        </p:nvSpPr>
        <p:spPr bwMode="auto">
          <a:xfrm>
            <a:off x="3279775" y="37798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66306" name="Text Box 770"/>
          <p:cNvSpPr txBox="1">
            <a:spLocks noChangeArrowheads="1"/>
          </p:cNvSpPr>
          <p:nvPr/>
        </p:nvSpPr>
        <p:spPr bwMode="auto">
          <a:xfrm flipH="1">
            <a:off x="3149601" y="3609976"/>
            <a:ext cx="588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07" name="Text Box 771"/>
          <p:cNvSpPr txBox="1">
            <a:spLocks noChangeArrowheads="1"/>
          </p:cNvSpPr>
          <p:nvPr/>
        </p:nvSpPr>
        <p:spPr bwMode="auto">
          <a:xfrm>
            <a:off x="2984500" y="36099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08" name="Text Box 772"/>
          <p:cNvSpPr txBox="1">
            <a:spLocks noChangeArrowheads="1"/>
          </p:cNvSpPr>
          <p:nvPr/>
        </p:nvSpPr>
        <p:spPr bwMode="auto">
          <a:xfrm>
            <a:off x="3868738" y="33178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09" name="Text Box 773"/>
          <p:cNvSpPr txBox="1">
            <a:spLocks noChangeArrowheads="1"/>
          </p:cNvSpPr>
          <p:nvPr/>
        </p:nvSpPr>
        <p:spPr bwMode="auto">
          <a:xfrm>
            <a:off x="3648075" y="33178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10" name="Text Box 774"/>
          <p:cNvSpPr txBox="1">
            <a:spLocks noChangeArrowheads="1"/>
          </p:cNvSpPr>
          <p:nvPr/>
        </p:nvSpPr>
        <p:spPr bwMode="auto">
          <a:xfrm>
            <a:off x="3427413" y="33178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11" name="Text Box 775"/>
          <p:cNvSpPr txBox="1">
            <a:spLocks noChangeArrowheads="1"/>
          </p:cNvSpPr>
          <p:nvPr/>
        </p:nvSpPr>
        <p:spPr bwMode="auto">
          <a:xfrm>
            <a:off x="2984500" y="313848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12" name="Text Box 776"/>
          <p:cNvSpPr txBox="1">
            <a:spLocks noChangeArrowheads="1"/>
          </p:cNvSpPr>
          <p:nvPr/>
        </p:nvSpPr>
        <p:spPr bwMode="auto">
          <a:xfrm>
            <a:off x="3206750" y="313848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13" name="Text Box 777"/>
          <p:cNvSpPr txBox="1">
            <a:spLocks noChangeArrowheads="1"/>
          </p:cNvSpPr>
          <p:nvPr/>
        </p:nvSpPr>
        <p:spPr bwMode="auto">
          <a:xfrm>
            <a:off x="3427413" y="313848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14" name="Text Box 778"/>
          <p:cNvSpPr txBox="1">
            <a:spLocks noChangeArrowheads="1"/>
          </p:cNvSpPr>
          <p:nvPr/>
        </p:nvSpPr>
        <p:spPr bwMode="auto">
          <a:xfrm>
            <a:off x="4238625" y="33178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15" name="Text Box 779"/>
          <p:cNvSpPr txBox="1">
            <a:spLocks noChangeArrowheads="1"/>
          </p:cNvSpPr>
          <p:nvPr/>
        </p:nvSpPr>
        <p:spPr bwMode="auto">
          <a:xfrm>
            <a:off x="3206750" y="24844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16" name="Text Box 780"/>
          <p:cNvSpPr txBox="1">
            <a:spLocks noChangeArrowheads="1"/>
          </p:cNvSpPr>
          <p:nvPr/>
        </p:nvSpPr>
        <p:spPr bwMode="auto">
          <a:xfrm>
            <a:off x="2984500" y="24844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17" name="Text Box 781"/>
          <p:cNvSpPr txBox="1">
            <a:spLocks noChangeArrowheads="1"/>
          </p:cNvSpPr>
          <p:nvPr/>
        </p:nvSpPr>
        <p:spPr bwMode="auto">
          <a:xfrm>
            <a:off x="7847013" y="53276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18" name="Text Box 782"/>
          <p:cNvSpPr txBox="1">
            <a:spLocks noChangeArrowheads="1"/>
          </p:cNvSpPr>
          <p:nvPr/>
        </p:nvSpPr>
        <p:spPr bwMode="auto">
          <a:xfrm>
            <a:off x="7626350" y="53276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19" name="Text Box 783"/>
          <p:cNvSpPr txBox="1">
            <a:spLocks noChangeArrowheads="1"/>
          </p:cNvSpPr>
          <p:nvPr/>
        </p:nvSpPr>
        <p:spPr bwMode="auto">
          <a:xfrm>
            <a:off x="7626350" y="49879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20" name="Text Box 784"/>
          <p:cNvSpPr txBox="1">
            <a:spLocks noChangeArrowheads="1"/>
          </p:cNvSpPr>
          <p:nvPr/>
        </p:nvSpPr>
        <p:spPr bwMode="auto">
          <a:xfrm>
            <a:off x="7404100" y="49879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21" name="Text Box 785"/>
          <p:cNvSpPr txBox="1">
            <a:spLocks noChangeArrowheads="1"/>
          </p:cNvSpPr>
          <p:nvPr/>
        </p:nvSpPr>
        <p:spPr bwMode="auto">
          <a:xfrm>
            <a:off x="7185025" y="48117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22" name="Text Box 786"/>
          <p:cNvSpPr txBox="1">
            <a:spLocks noChangeArrowheads="1"/>
          </p:cNvSpPr>
          <p:nvPr/>
        </p:nvSpPr>
        <p:spPr bwMode="auto">
          <a:xfrm>
            <a:off x="6815138" y="48117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23" name="Text Box 787"/>
          <p:cNvSpPr txBox="1">
            <a:spLocks noChangeArrowheads="1"/>
          </p:cNvSpPr>
          <p:nvPr/>
        </p:nvSpPr>
        <p:spPr bwMode="auto">
          <a:xfrm>
            <a:off x="6594475" y="48117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24" name="Text Box 788"/>
          <p:cNvSpPr txBox="1">
            <a:spLocks noChangeArrowheads="1"/>
          </p:cNvSpPr>
          <p:nvPr/>
        </p:nvSpPr>
        <p:spPr bwMode="auto">
          <a:xfrm>
            <a:off x="6373813" y="4643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25" name="Text Box 789"/>
          <p:cNvSpPr txBox="1">
            <a:spLocks noChangeArrowheads="1"/>
          </p:cNvSpPr>
          <p:nvPr/>
        </p:nvSpPr>
        <p:spPr bwMode="auto">
          <a:xfrm>
            <a:off x="6153150" y="4643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26" name="Text Box 790"/>
          <p:cNvSpPr txBox="1">
            <a:spLocks noChangeArrowheads="1"/>
          </p:cNvSpPr>
          <p:nvPr/>
        </p:nvSpPr>
        <p:spPr bwMode="auto">
          <a:xfrm>
            <a:off x="5156200" y="4643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27" name="Text Box 791"/>
          <p:cNvSpPr txBox="1">
            <a:spLocks noChangeArrowheads="1"/>
          </p:cNvSpPr>
          <p:nvPr/>
        </p:nvSpPr>
        <p:spPr bwMode="auto">
          <a:xfrm>
            <a:off x="4973638" y="44640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28" name="Text Box 792"/>
          <p:cNvSpPr txBox="1">
            <a:spLocks noChangeArrowheads="1"/>
          </p:cNvSpPr>
          <p:nvPr/>
        </p:nvSpPr>
        <p:spPr bwMode="auto">
          <a:xfrm>
            <a:off x="4678363" y="4464051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29" name="Text Box 793"/>
          <p:cNvSpPr txBox="1">
            <a:spLocks noChangeArrowheads="1"/>
          </p:cNvSpPr>
          <p:nvPr/>
        </p:nvSpPr>
        <p:spPr bwMode="auto">
          <a:xfrm>
            <a:off x="5194300" y="3959226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30" name="Text Box 794"/>
          <p:cNvSpPr txBox="1">
            <a:spLocks noChangeArrowheads="1"/>
          </p:cNvSpPr>
          <p:nvPr/>
        </p:nvSpPr>
        <p:spPr bwMode="auto">
          <a:xfrm>
            <a:off x="4954588" y="39592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31" name="Text Box 795"/>
          <p:cNvSpPr txBox="1">
            <a:spLocks noChangeArrowheads="1"/>
          </p:cNvSpPr>
          <p:nvPr/>
        </p:nvSpPr>
        <p:spPr bwMode="auto">
          <a:xfrm>
            <a:off x="4530725" y="37798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32" name="Text Box 796"/>
          <p:cNvSpPr txBox="1">
            <a:spLocks noChangeArrowheads="1"/>
          </p:cNvSpPr>
          <p:nvPr/>
        </p:nvSpPr>
        <p:spPr bwMode="auto">
          <a:xfrm>
            <a:off x="4311650" y="37798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33" name="Text Box 797"/>
          <p:cNvSpPr txBox="1">
            <a:spLocks noChangeArrowheads="1"/>
          </p:cNvSpPr>
          <p:nvPr/>
        </p:nvSpPr>
        <p:spPr bwMode="auto">
          <a:xfrm>
            <a:off x="3868738" y="37798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34" name="Text Box 798"/>
          <p:cNvSpPr txBox="1">
            <a:spLocks noChangeArrowheads="1"/>
          </p:cNvSpPr>
          <p:nvPr/>
        </p:nvSpPr>
        <p:spPr bwMode="auto">
          <a:xfrm>
            <a:off x="3648075" y="36099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35" name="Text Box 799"/>
          <p:cNvSpPr txBox="1">
            <a:spLocks noChangeArrowheads="1"/>
          </p:cNvSpPr>
          <p:nvPr/>
        </p:nvSpPr>
        <p:spPr bwMode="auto">
          <a:xfrm>
            <a:off x="3500438" y="36099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36" name="Text Box 800"/>
          <p:cNvSpPr txBox="1">
            <a:spLocks noChangeArrowheads="1"/>
          </p:cNvSpPr>
          <p:nvPr/>
        </p:nvSpPr>
        <p:spPr bwMode="auto">
          <a:xfrm>
            <a:off x="4678363" y="33178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37" name="Text Box 801"/>
          <p:cNvSpPr txBox="1">
            <a:spLocks noChangeArrowheads="1"/>
          </p:cNvSpPr>
          <p:nvPr/>
        </p:nvSpPr>
        <p:spPr bwMode="auto">
          <a:xfrm>
            <a:off x="4530725" y="33178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38" name="Text Box 802"/>
          <p:cNvSpPr txBox="1">
            <a:spLocks noChangeArrowheads="1"/>
          </p:cNvSpPr>
          <p:nvPr/>
        </p:nvSpPr>
        <p:spPr bwMode="auto">
          <a:xfrm>
            <a:off x="3868738" y="313848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39" name="Text Box 803"/>
          <p:cNvSpPr txBox="1">
            <a:spLocks noChangeArrowheads="1"/>
          </p:cNvSpPr>
          <p:nvPr/>
        </p:nvSpPr>
        <p:spPr bwMode="auto">
          <a:xfrm>
            <a:off x="3721100" y="313848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40" name="Text Box 804"/>
          <p:cNvSpPr txBox="1">
            <a:spLocks noChangeArrowheads="1"/>
          </p:cNvSpPr>
          <p:nvPr/>
        </p:nvSpPr>
        <p:spPr bwMode="auto">
          <a:xfrm>
            <a:off x="3427413" y="29622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 dirty="0">
                <a:solidFill>
                  <a:srgbClr val="00004E"/>
                </a:solidFill>
                <a:latin typeface="Times New Roman" panose="02020603050405020304" pitchFamily="18" charset="0"/>
              </a:rPr>
              <a:t>  3</a:t>
            </a:r>
            <a:endParaRPr lang="ru-RU" altLang="ru-RU" sz="1000" b="1" dirty="0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41" name="Text Box 805"/>
          <p:cNvSpPr txBox="1">
            <a:spLocks noChangeArrowheads="1"/>
          </p:cNvSpPr>
          <p:nvPr/>
        </p:nvSpPr>
        <p:spPr bwMode="auto">
          <a:xfrm>
            <a:off x="3206750" y="29622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42" name="Text Box 806"/>
          <p:cNvSpPr txBox="1">
            <a:spLocks noChangeArrowheads="1"/>
          </p:cNvSpPr>
          <p:nvPr/>
        </p:nvSpPr>
        <p:spPr bwMode="auto">
          <a:xfrm>
            <a:off x="3057525" y="29622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43" name="Text Box 807"/>
          <p:cNvSpPr txBox="1">
            <a:spLocks noChangeArrowheads="1"/>
          </p:cNvSpPr>
          <p:nvPr/>
        </p:nvSpPr>
        <p:spPr bwMode="auto">
          <a:xfrm>
            <a:off x="3721100" y="2484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44" name="Text Box 808"/>
          <p:cNvSpPr txBox="1">
            <a:spLocks noChangeArrowheads="1"/>
          </p:cNvSpPr>
          <p:nvPr/>
        </p:nvSpPr>
        <p:spPr bwMode="auto">
          <a:xfrm>
            <a:off x="3500438" y="2484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45" name="Text Box 809"/>
          <p:cNvSpPr txBox="1">
            <a:spLocks noChangeArrowheads="1"/>
          </p:cNvSpPr>
          <p:nvPr/>
        </p:nvSpPr>
        <p:spPr bwMode="auto">
          <a:xfrm>
            <a:off x="3279775" y="23145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46" name="Text Box 810"/>
          <p:cNvSpPr txBox="1">
            <a:spLocks noChangeArrowheads="1"/>
          </p:cNvSpPr>
          <p:nvPr/>
        </p:nvSpPr>
        <p:spPr bwMode="auto">
          <a:xfrm>
            <a:off x="3057525" y="23145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47" name="Text Box 811"/>
          <p:cNvSpPr txBox="1">
            <a:spLocks noChangeArrowheads="1"/>
          </p:cNvSpPr>
          <p:nvPr/>
        </p:nvSpPr>
        <p:spPr bwMode="auto">
          <a:xfrm>
            <a:off x="4311650" y="313848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48" name="Text Box 812"/>
          <p:cNvSpPr txBox="1">
            <a:spLocks noChangeArrowheads="1"/>
          </p:cNvSpPr>
          <p:nvPr/>
        </p:nvSpPr>
        <p:spPr bwMode="auto">
          <a:xfrm>
            <a:off x="5899150" y="33178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 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49" name="Text Box 813"/>
          <p:cNvSpPr txBox="1">
            <a:spLocks noChangeArrowheads="1"/>
          </p:cNvSpPr>
          <p:nvPr/>
        </p:nvSpPr>
        <p:spPr bwMode="auto">
          <a:xfrm>
            <a:off x="6153150" y="33178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50" name="Text Box 814"/>
          <p:cNvSpPr txBox="1">
            <a:spLocks noChangeArrowheads="1"/>
          </p:cNvSpPr>
          <p:nvPr/>
        </p:nvSpPr>
        <p:spPr bwMode="auto">
          <a:xfrm>
            <a:off x="5992813" y="4138614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51" name="Text Box 815"/>
          <p:cNvSpPr txBox="1">
            <a:spLocks noChangeArrowheads="1"/>
          </p:cNvSpPr>
          <p:nvPr/>
        </p:nvSpPr>
        <p:spPr bwMode="auto">
          <a:xfrm>
            <a:off x="6153150" y="4138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352" name="Text Box 816"/>
          <p:cNvSpPr txBox="1">
            <a:spLocks noChangeArrowheads="1"/>
          </p:cNvSpPr>
          <p:nvPr/>
        </p:nvSpPr>
        <p:spPr bwMode="auto">
          <a:xfrm>
            <a:off x="6594475" y="41386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53" name="Text Box 817"/>
          <p:cNvSpPr txBox="1">
            <a:spLocks noChangeArrowheads="1"/>
          </p:cNvSpPr>
          <p:nvPr/>
        </p:nvSpPr>
        <p:spPr bwMode="auto">
          <a:xfrm>
            <a:off x="6373813" y="41386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54" name="Text Box 818"/>
          <p:cNvSpPr txBox="1">
            <a:spLocks noChangeArrowheads="1"/>
          </p:cNvSpPr>
          <p:nvPr/>
        </p:nvSpPr>
        <p:spPr bwMode="auto">
          <a:xfrm>
            <a:off x="6153150" y="395922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  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55" name="Text Box 819"/>
          <p:cNvSpPr txBox="1">
            <a:spLocks noChangeArrowheads="1"/>
          </p:cNvSpPr>
          <p:nvPr/>
        </p:nvSpPr>
        <p:spPr bwMode="auto">
          <a:xfrm>
            <a:off x="6005513" y="3959226"/>
            <a:ext cx="273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00004E"/>
                </a:solidFill>
                <a:latin typeface="Times New Roman" panose="02020603050405020304" pitchFamily="18" charset="0"/>
              </a:rPr>
              <a:t>3</a:t>
            </a:r>
            <a:endParaRPr lang="ru-RU" altLang="ru-RU" sz="1000" b="1">
              <a:solidFill>
                <a:srgbClr val="0000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356" name="Rectangle 820"/>
          <p:cNvSpPr>
            <a:spLocks noChangeArrowheads="1"/>
          </p:cNvSpPr>
          <p:nvPr/>
        </p:nvSpPr>
        <p:spPr bwMode="auto">
          <a:xfrm>
            <a:off x="8658226" y="4103689"/>
            <a:ext cx="252413" cy="155575"/>
          </a:xfrm>
          <a:prstGeom prst="rect">
            <a:avLst/>
          </a:prstGeom>
          <a:solidFill>
            <a:srgbClr val="9C0000"/>
          </a:solidFill>
          <a:ln w="11176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357" name="Rectangle 821"/>
          <p:cNvSpPr>
            <a:spLocks noChangeArrowheads="1"/>
          </p:cNvSpPr>
          <p:nvPr/>
        </p:nvSpPr>
        <p:spPr bwMode="auto">
          <a:xfrm>
            <a:off x="6873876" y="4189414"/>
            <a:ext cx="212725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358" name="Rectangle 822"/>
          <p:cNvSpPr>
            <a:spLocks noChangeArrowheads="1"/>
          </p:cNvSpPr>
          <p:nvPr/>
        </p:nvSpPr>
        <p:spPr bwMode="auto">
          <a:xfrm>
            <a:off x="6446838" y="4032251"/>
            <a:ext cx="214312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359" name="Rectangle 823"/>
          <p:cNvSpPr>
            <a:spLocks noChangeArrowheads="1"/>
          </p:cNvSpPr>
          <p:nvPr/>
        </p:nvSpPr>
        <p:spPr bwMode="auto">
          <a:xfrm>
            <a:off x="8120064" y="5365751"/>
            <a:ext cx="212725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360" name="Rectangle 824"/>
          <p:cNvSpPr>
            <a:spLocks noChangeArrowheads="1"/>
          </p:cNvSpPr>
          <p:nvPr/>
        </p:nvSpPr>
        <p:spPr bwMode="auto">
          <a:xfrm>
            <a:off x="7915276" y="5035551"/>
            <a:ext cx="212725" cy="15557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361" name="Rectangle 825"/>
          <p:cNvSpPr>
            <a:spLocks noChangeArrowheads="1"/>
          </p:cNvSpPr>
          <p:nvPr/>
        </p:nvSpPr>
        <p:spPr bwMode="auto">
          <a:xfrm>
            <a:off x="7489826" y="4859339"/>
            <a:ext cx="212725" cy="161925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362" name="Rectangle 826"/>
          <p:cNvSpPr>
            <a:spLocks noChangeArrowheads="1"/>
          </p:cNvSpPr>
          <p:nvPr/>
        </p:nvSpPr>
        <p:spPr bwMode="auto">
          <a:xfrm>
            <a:off x="7278689" y="4189414"/>
            <a:ext cx="211137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363" name="Rectangle 827"/>
          <p:cNvSpPr>
            <a:spLocks noChangeArrowheads="1"/>
          </p:cNvSpPr>
          <p:nvPr/>
        </p:nvSpPr>
        <p:spPr bwMode="auto">
          <a:xfrm>
            <a:off x="7489826" y="4189414"/>
            <a:ext cx="212725" cy="153987"/>
          </a:xfrm>
          <a:prstGeom prst="rect">
            <a:avLst/>
          </a:prstGeom>
          <a:solidFill>
            <a:srgbClr val="9C0000"/>
          </a:solidFill>
          <a:ln w="165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66364" name="Text Box 828"/>
          <p:cNvSpPr txBox="1">
            <a:spLocks noChangeArrowheads="1"/>
          </p:cNvSpPr>
          <p:nvPr/>
        </p:nvSpPr>
        <p:spPr bwMode="auto">
          <a:xfrm>
            <a:off x="8067675" y="53276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65" name="Text Box 829"/>
          <p:cNvSpPr txBox="1">
            <a:spLocks noChangeArrowheads="1"/>
          </p:cNvSpPr>
          <p:nvPr/>
        </p:nvSpPr>
        <p:spPr bwMode="auto">
          <a:xfrm>
            <a:off x="7847013" y="49879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66" name="Text Box 830"/>
          <p:cNvSpPr txBox="1">
            <a:spLocks noChangeArrowheads="1"/>
          </p:cNvSpPr>
          <p:nvPr/>
        </p:nvSpPr>
        <p:spPr bwMode="auto">
          <a:xfrm>
            <a:off x="7404100" y="48117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67" name="Text Box 831"/>
          <p:cNvSpPr txBox="1">
            <a:spLocks noChangeArrowheads="1"/>
          </p:cNvSpPr>
          <p:nvPr/>
        </p:nvSpPr>
        <p:spPr bwMode="auto">
          <a:xfrm>
            <a:off x="6594475" y="4643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68" name="Text Box 832"/>
          <p:cNvSpPr txBox="1">
            <a:spLocks noChangeArrowheads="1"/>
          </p:cNvSpPr>
          <p:nvPr/>
        </p:nvSpPr>
        <p:spPr bwMode="auto">
          <a:xfrm>
            <a:off x="6153150" y="44640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69" name="Text Box 833"/>
          <p:cNvSpPr txBox="1">
            <a:spLocks noChangeArrowheads="1"/>
          </p:cNvSpPr>
          <p:nvPr/>
        </p:nvSpPr>
        <p:spPr bwMode="auto">
          <a:xfrm>
            <a:off x="5932489" y="4464051"/>
            <a:ext cx="363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70" name="Text Box 834"/>
          <p:cNvSpPr txBox="1">
            <a:spLocks noChangeArrowheads="1"/>
          </p:cNvSpPr>
          <p:nvPr/>
        </p:nvSpPr>
        <p:spPr bwMode="auto">
          <a:xfrm>
            <a:off x="7404100" y="4138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71" name="Text Box 835"/>
          <p:cNvSpPr txBox="1">
            <a:spLocks noChangeArrowheads="1"/>
          </p:cNvSpPr>
          <p:nvPr/>
        </p:nvSpPr>
        <p:spPr bwMode="auto">
          <a:xfrm>
            <a:off x="7258050" y="4138614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72" name="Text Box 836"/>
          <p:cNvSpPr txBox="1">
            <a:spLocks noChangeArrowheads="1"/>
          </p:cNvSpPr>
          <p:nvPr/>
        </p:nvSpPr>
        <p:spPr bwMode="auto">
          <a:xfrm>
            <a:off x="6815138" y="41386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73" name="Text Box 837"/>
          <p:cNvSpPr txBox="1">
            <a:spLocks noChangeArrowheads="1"/>
          </p:cNvSpPr>
          <p:nvPr/>
        </p:nvSpPr>
        <p:spPr bwMode="auto">
          <a:xfrm>
            <a:off x="6373813" y="39592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74" name="Text Box 838"/>
          <p:cNvSpPr txBox="1">
            <a:spLocks noChangeArrowheads="1"/>
          </p:cNvSpPr>
          <p:nvPr/>
        </p:nvSpPr>
        <p:spPr bwMode="auto">
          <a:xfrm>
            <a:off x="5973763" y="37798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75" name="Text Box 839"/>
          <p:cNvSpPr txBox="1">
            <a:spLocks noChangeArrowheads="1"/>
          </p:cNvSpPr>
          <p:nvPr/>
        </p:nvSpPr>
        <p:spPr bwMode="auto">
          <a:xfrm>
            <a:off x="4900613" y="3779839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76" name="Text Box 840"/>
          <p:cNvSpPr txBox="1">
            <a:spLocks noChangeArrowheads="1"/>
          </p:cNvSpPr>
          <p:nvPr/>
        </p:nvSpPr>
        <p:spPr bwMode="auto">
          <a:xfrm>
            <a:off x="4752975" y="37798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77" name="Text Box 841"/>
          <p:cNvSpPr txBox="1">
            <a:spLocks noChangeArrowheads="1"/>
          </p:cNvSpPr>
          <p:nvPr/>
        </p:nvSpPr>
        <p:spPr bwMode="auto">
          <a:xfrm>
            <a:off x="4311650" y="36099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78" name="Text Box 842"/>
          <p:cNvSpPr txBox="1">
            <a:spLocks noChangeArrowheads="1"/>
          </p:cNvSpPr>
          <p:nvPr/>
        </p:nvSpPr>
        <p:spPr bwMode="auto">
          <a:xfrm>
            <a:off x="3941763" y="3609976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79" name="Text Box 843"/>
          <p:cNvSpPr txBox="1">
            <a:spLocks noChangeArrowheads="1"/>
          </p:cNvSpPr>
          <p:nvPr/>
        </p:nvSpPr>
        <p:spPr bwMode="auto">
          <a:xfrm>
            <a:off x="5121275" y="33178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80" name="Text Box 844"/>
          <p:cNvSpPr txBox="1">
            <a:spLocks noChangeArrowheads="1"/>
          </p:cNvSpPr>
          <p:nvPr/>
        </p:nvSpPr>
        <p:spPr bwMode="auto">
          <a:xfrm>
            <a:off x="4900613" y="33178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81" name="Text Box 845"/>
          <p:cNvSpPr txBox="1">
            <a:spLocks noChangeArrowheads="1"/>
          </p:cNvSpPr>
          <p:nvPr/>
        </p:nvSpPr>
        <p:spPr bwMode="auto">
          <a:xfrm>
            <a:off x="6300788" y="33178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82" name="Text Box 846"/>
          <p:cNvSpPr txBox="1">
            <a:spLocks noChangeArrowheads="1"/>
          </p:cNvSpPr>
          <p:nvPr/>
        </p:nvSpPr>
        <p:spPr bwMode="auto">
          <a:xfrm>
            <a:off x="5834063" y="3132139"/>
            <a:ext cx="4090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 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83" name="Text Box 847"/>
          <p:cNvSpPr txBox="1">
            <a:spLocks noChangeArrowheads="1"/>
          </p:cNvSpPr>
          <p:nvPr/>
        </p:nvSpPr>
        <p:spPr bwMode="auto">
          <a:xfrm>
            <a:off x="4459288" y="313213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84" name="Text Box 848"/>
          <p:cNvSpPr txBox="1">
            <a:spLocks noChangeArrowheads="1"/>
          </p:cNvSpPr>
          <p:nvPr/>
        </p:nvSpPr>
        <p:spPr bwMode="auto">
          <a:xfrm>
            <a:off x="3648075" y="295116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85" name="Text Box 849"/>
          <p:cNvSpPr txBox="1">
            <a:spLocks noChangeArrowheads="1"/>
          </p:cNvSpPr>
          <p:nvPr/>
        </p:nvSpPr>
        <p:spPr bwMode="auto">
          <a:xfrm>
            <a:off x="3206750" y="27971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86" name="Text Box 850"/>
          <p:cNvSpPr txBox="1">
            <a:spLocks noChangeArrowheads="1"/>
          </p:cNvSpPr>
          <p:nvPr/>
        </p:nvSpPr>
        <p:spPr bwMode="auto">
          <a:xfrm>
            <a:off x="2984500" y="27971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87" name="Text Box 851"/>
          <p:cNvSpPr txBox="1">
            <a:spLocks noChangeArrowheads="1"/>
          </p:cNvSpPr>
          <p:nvPr/>
        </p:nvSpPr>
        <p:spPr bwMode="auto">
          <a:xfrm>
            <a:off x="3868738" y="24844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88" name="Text Box 852"/>
          <p:cNvSpPr txBox="1">
            <a:spLocks noChangeArrowheads="1"/>
          </p:cNvSpPr>
          <p:nvPr/>
        </p:nvSpPr>
        <p:spPr bwMode="auto">
          <a:xfrm>
            <a:off x="4311650" y="2484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89" name="Text Box 853"/>
          <p:cNvSpPr txBox="1">
            <a:spLocks noChangeArrowheads="1"/>
          </p:cNvSpPr>
          <p:nvPr/>
        </p:nvSpPr>
        <p:spPr bwMode="auto">
          <a:xfrm>
            <a:off x="5992813" y="2484439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90" name="Text Box 854"/>
          <p:cNvSpPr txBox="1">
            <a:spLocks noChangeArrowheads="1"/>
          </p:cNvSpPr>
          <p:nvPr/>
        </p:nvSpPr>
        <p:spPr bwMode="auto">
          <a:xfrm>
            <a:off x="3427413" y="230346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91" name="Text Box 855"/>
          <p:cNvSpPr txBox="1">
            <a:spLocks noChangeArrowheads="1"/>
          </p:cNvSpPr>
          <p:nvPr/>
        </p:nvSpPr>
        <p:spPr bwMode="auto">
          <a:xfrm>
            <a:off x="5121275" y="446405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4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92" name="Text Box 856"/>
          <p:cNvSpPr txBox="1">
            <a:spLocks noChangeArrowheads="1"/>
          </p:cNvSpPr>
          <p:nvPr/>
        </p:nvSpPr>
        <p:spPr bwMode="auto">
          <a:xfrm>
            <a:off x="8067675" y="49879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93" name="Text Box 857"/>
          <p:cNvSpPr txBox="1">
            <a:spLocks noChangeArrowheads="1"/>
          </p:cNvSpPr>
          <p:nvPr/>
        </p:nvSpPr>
        <p:spPr bwMode="auto">
          <a:xfrm>
            <a:off x="7626350" y="48117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94" name="Text Box 858"/>
          <p:cNvSpPr txBox="1">
            <a:spLocks noChangeArrowheads="1"/>
          </p:cNvSpPr>
          <p:nvPr/>
        </p:nvSpPr>
        <p:spPr bwMode="auto">
          <a:xfrm>
            <a:off x="7185025" y="46434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95" name="Text Box 859"/>
          <p:cNvSpPr txBox="1">
            <a:spLocks noChangeArrowheads="1"/>
          </p:cNvSpPr>
          <p:nvPr/>
        </p:nvSpPr>
        <p:spPr bwMode="auto">
          <a:xfrm>
            <a:off x="6373813" y="44640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96" name="Text Box 860"/>
          <p:cNvSpPr txBox="1">
            <a:spLocks noChangeArrowheads="1"/>
          </p:cNvSpPr>
          <p:nvPr/>
        </p:nvSpPr>
        <p:spPr bwMode="auto">
          <a:xfrm>
            <a:off x="6815138" y="4643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97" name="Text Box 861"/>
          <p:cNvSpPr txBox="1">
            <a:spLocks noChangeArrowheads="1"/>
          </p:cNvSpPr>
          <p:nvPr/>
        </p:nvSpPr>
        <p:spPr bwMode="auto">
          <a:xfrm>
            <a:off x="7626350" y="41386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98" name="Text Box 862"/>
          <p:cNvSpPr txBox="1">
            <a:spLocks noChangeArrowheads="1"/>
          </p:cNvSpPr>
          <p:nvPr/>
        </p:nvSpPr>
        <p:spPr bwMode="auto">
          <a:xfrm>
            <a:off x="7185025" y="395922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399" name="Text Box 863"/>
          <p:cNvSpPr txBox="1">
            <a:spLocks noChangeArrowheads="1"/>
          </p:cNvSpPr>
          <p:nvPr/>
        </p:nvSpPr>
        <p:spPr bwMode="auto">
          <a:xfrm>
            <a:off x="6594475" y="39592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00" name="Text Box 864"/>
          <p:cNvSpPr txBox="1">
            <a:spLocks noChangeArrowheads="1"/>
          </p:cNvSpPr>
          <p:nvPr/>
        </p:nvSpPr>
        <p:spPr bwMode="auto">
          <a:xfrm>
            <a:off x="6153150" y="37798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01" name="Text Box 865"/>
          <p:cNvSpPr txBox="1">
            <a:spLocks noChangeArrowheads="1"/>
          </p:cNvSpPr>
          <p:nvPr/>
        </p:nvSpPr>
        <p:spPr bwMode="auto">
          <a:xfrm>
            <a:off x="6594475" y="33178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02" name="Text Box 866"/>
          <p:cNvSpPr txBox="1">
            <a:spLocks noChangeArrowheads="1"/>
          </p:cNvSpPr>
          <p:nvPr/>
        </p:nvSpPr>
        <p:spPr bwMode="auto">
          <a:xfrm>
            <a:off x="6153150" y="31321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03" name="Text Box 867"/>
          <p:cNvSpPr txBox="1">
            <a:spLocks noChangeArrowheads="1"/>
          </p:cNvSpPr>
          <p:nvPr/>
        </p:nvSpPr>
        <p:spPr bwMode="auto">
          <a:xfrm>
            <a:off x="6153150" y="2484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04" name="Text Box 868"/>
          <p:cNvSpPr txBox="1">
            <a:spLocks noChangeArrowheads="1"/>
          </p:cNvSpPr>
          <p:nvPr/>
        </p:nvSpPr>
        <p:spPr bwMode="auto">
          <a:xfrm>
            <a:off x="5194300" y="3779839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05" name="Text Box 869"/>
          <p:cNvSpPr txBox="1">
            <a:spLocks noChangeArrowheads="1"/>
          </p:cNvSpPr>
          <p:nvPr/>
        </p:nvSpPr>
        <p:spPr bwMode="auto">
          <a:xfrm>
            <a:off x="4530725" y="36099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06" name="Text Box 870"/>
          <p:cNvSpPr txBox="1">
            <a:spLocks noChangeArrowheads="1"/>
          </p:cNvSpPr>
          <p:nvPr/>
        </p:nvSpPr>
        <p:spPr bwMode="auto">
          <a:xfrm>
            <a:off x="4752975" y="31321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07" name="Text Box 871"/>
          <p:cNvSpPr txBox="1">
            <a:spLocks noChangeArrowheads="1"/>
          </p:cNvSpPr>
          <p:nvPr/>
        </p:nvSpPr>
        <p:spPr bwMode="auto">
          <a:xfrm>
            <a:off x="4900613" y="31321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08" name="Text Box 872"/>
          <p:cNvSpPr txBox="1">
            <a:spLocks noChangeArrowheads="1"/>
          </p:cNvSpPr>
          <p:nvPr/>
        </p:nvSpPr>
        <p:spPr bwMode="auto">
          <a:xfrm>
            <a:off x="4311650" y="295116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09" name="Text Box 873"/>
          <p:cNvSpPr txBox="1">
            <a:spLocks noChangeArrowheads="1"/>
          </p:cNvSpPr>
          <p:nvPr/>
        </p:nvSpPr>
        <p:spPr bwMode="auto">
          <a:xfrm>
            <a:off x="3868739" y="2951164"/>
            <a:ext cx="327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 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10" name="Text Box 874"/>
          <p:cNvSpPr txBox="1">
            <a:spLocks noChangeArrowheads="1"/>
          </p:cNvSpPr>
          <p:nvPr/>
        </p:nvSpPr>
        <p:spPr bwMode="auto">
          <a:xfrm>
            <a:off x="3500438" y="27971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 dirty="0">
                <a:latin typeface="Times New Roman" panose="02020603050405020304" pitchFamily="18" charset="0"/>
              </a:rPr>
              <a:t> 5</a:t>
            </a:r>
            <a:endParaRPr lang="ru-RU" altLang="ru-RU" sz="1000" b="1" dirty="0">
              <a:latin typeface="Times New Roman" panose="02020603050405020304" pitchFamily="18" charset="0"/>
            </a:endParaRPr>
          </a:p>
        </p:txBody>
      </p:sp>
      <p:sp>
        <p:nvSpPr>
          <p:cNvPr id="66411" name="Text Box 875"/>
          <p:cNvSpPr txBox="1">
            <a:spLocks noChangeArrowheads="1"/>
          </p:cNvSpPr>
          <p:nvPr/>
        </p:nvSpPr>
        <p:spPr bwMode="auto">
          <a:xfrm>
            <a:off x="3721100" y="230346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12" name="Text Box 876"/>
          <p:cNvSpPr txBox="1">
            <a:spLocks noChangeArrowheads="1"/>
          </p:cNvSpPr>
          <p:nvPr/>
        </p:nvSpPr>
        <p:spPr bwMode="auto">
          <a:xfrm>
            <a:off x="4752975" y="2484439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13" name="Text Box 877"/>
          <p:cNvSpPr txBox="1">
            <a:spLocks noChangeArrowheads="1"/>
          </p:cNvSpPr>
          <p:nvPr/>
        </p:nvSpPr>
        <p:spPr bwMode="auto">
          <a:xfrm>
            <a:off x="4530725" y="2484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14" name="Text Box 878"/>
          <p:cNvSpPr txBox="1">
            <a:spLocks noChangeArrowheads="1"/>
          </p:cNvSpPr>
          <p:nvPr/>
        </p:nvSpPr>
        <p:spPr bwMode="auto">
          <a:xfrm>
            <a:off x="3279775" y="213518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15" name="Text Box 879"/>
          <p:cNvSpPr txBox="1">
            <a:spLocks noChangeArrowheads="1"/>
          </p:cNvSpPr>
          <p:nvPr/>
        </p:nvSpPr>
        <p:spPr bwMode="auto">
          <a:xfrm>
            <a:off x="2984500" y="2135189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  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16" name="Text Box 880"/>
          <p:cNvSpPr txBox="1">
            <a:spLocks noChangeArrowheads="1"/>
          </p:cNvSpPr>
          <p:nvPr/>
        </p:nvSpPr>
        <p:spPr bwMode="auto">
          <a:xfrm>
            <a:off x="4678363" y="36099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5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17" name="Text Box 881"/>
          <p:cNvSpPr txBox="1">
            <a:spLocks noChangeArrowheads="1"/>
          </p:cNvSpPr>
          <p:nvPr/>
        </p:nvSpPr>
        <p:spPr bwMode="auto">
          <a:xfrm>
            <a:off x="7847013" y="48117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18" name="Text Box 882"/>
          <p:cNvSpPr txBox="1">
            <a:spLocks noChangeArrowheads="1"/>
          </p:cNvSpPr>
          <p:nvPr/>
        </p:nvSpPr>
        <p:spPr bwMode="auto">
          <a:xfrm>
            <a:off x="7404100" y="4643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19" name="Text Box 883"/>
          <p:cNvSpPr txBox="1">
            <a:spLocks noChangeArrowheads="1"/>
          </p:cNvSpPr>
          <p:nvPr/>
        </p:nvSpPr>
        <p:spPr bwMode="auto">
          <a:xfrm>
            <a:off x="7847013" y="41386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20" name="Text Box 884"/>
          <p:cNvSpPr txBox="1">
            <a:spLocks noChangeArrowheads="1"/>
          </p:cNvSpPr>
          <p:nvPr/>
        </p:nvSpPr>
        <p:spPr bwMode="auto">
          <a:xfrm>
            <a:off x="7404100" y="395922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21" name="Text Box 885"/>
          <p:cNvSpPr txBox="1">
            <a:spLocks noChangeArrowheads="1"/>
          </p:cNvSpPr>
          <p:nvPr/>
        </p:nvSpPr>
        <p:spPr bwMode="auto">
          <a:xfrm>
            <a:off x="7258050" y="3779839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22" name="Text Box 886"/>
          <p:cNvSpPr txBox="1">
            <a:spLocks noChangeArrowheads="1"/>
          </p:cNvSpPr>
          <p:nvPr/>
        </p:nvSpPr>
        <p:spPr bwMode="auto">
          <a:xfrm>
            <a:off x="7185025" y="33178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23" name="Text Box 887"/>
          <p:cNvSpPr txBox="1">
            <a:spLocks noChangeArrowheads="1"/>
          </p:cNvSpPr>
          <p:nvPr/>
        </p:nvSpPr>
        <p:spPr bwMode="auto">
          <a:xfrm>
            <a:off x="6815138" y="33178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24" name="Text Box 888"/>
          <p:cNvSpPr txBox="1">
            <a:spLocks noChangeArrowheads="1"/>
          </p:cNvSpPr>
          <p:nvPr/>
        </p:nvSpPr>
        <p:spPr bwMode="auto">
          <a:xfrm>
            <a:off x="6373813" y="31321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25" name="Text Box 889"/>
          <p:cNvSpPr txBox="1">
            <a:spLocks noChangeArrowheads="1"/>
          </p:cNvSpPr>
          <p:nvPr/>
        </p:nvSpPr>
        <p:spPr bwMode="auto">
          <a:xfrm>
            <a:off x="5867400" y="2962276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 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26" name="Text Box 890"/>
          <p:cNvSpPr txBox="1">
            <a:spLocks noChangeArrowheads="1"/>
          </p:cNvSpPr>
          <p:nvPr/>
        </p:nvSpPr>
        <p:spPr bwMode="auto">
          <a:xfrm>
            <a:off x="6373813" y="2484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27" name="Text Box 891"/>
          <p:cNvSpPr txBox="1">
            <a:spLocks noChangeArrowheads="1"/>
          </p:cNvSpPr>
          <p:nvPr/>
        </p:nvSpPr>
        <p:spPr bwMode="auto">
          <a:xfrm>
            <a:off x="5867400" y="2303464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  </a:t>
            </a: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28" name="Text Box 892"/>
          <p:cNvSpPr txBox="1">
            <a:spLocks noChangeArrowheads="1"/>
          </p:cNvSpPr>
          <p:nvPr/>
        </p:nvSpPr>
        <p:spPr bwMode="auto">
          <a:xfrm>
            <a:off x="4900613" y="36099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29" name="Text Box 893"/>
          <p:cNvSpPr txBox="1">
            <a:spLocks noChangeArrowheads="1"/>
          </p:cNvSpPr>
          <p:nvPr/>
        </p:nvSpPr>
        <p:spPr bwMode="auto">
          <a:xfrm>
            <a:off x="6373813" y="37798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30" name="Text Box 894"/>
          <p:cNvSpPr txBox="1">
            <a:spLocks noChangeArrowheads="1"/>
          </p:cNvSpPr>
          <p:nvPr/>
        </p:nvSpPr>
        <p:spPr bwMode="auto">
          <a:xfrm>
            <a:off x="6010275" y="3609976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31" name="Text Box 895"/>
          <p:cNvSpPr txBox="1">
            <a:spLocks noChangeArrowheads="1"/>
          </p:cNvSpPr>
          <p:nvPr/>
        </p:nvSpPr>
        <p:spPr bwMode="auto">
          <a:xfrm>
            <a:off x="5121275" y="31321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32" name="Text Box 896"/>
          <p:cNvSpPr txBox="1">
            <a:spLocks noChangeArrowheads="1"/>
          </p:cNvSpPr>
          <p:nvPr/>
        </p:nvSpPr>
        <p:spPr bwMode="auto">
          <a:xfrm>
            <a:off x="6594475" y="44640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33" name="Text Box 897"/>
          <p:cNvSpPr txBox="1">
            <a:spLocks noChangeArrowheads="1"/>
          </p:cNvSpPr>
          <p:nvPr/>
        </p:nvSpPr>
        <p:spPr bwMode="auto">
          <a:xfrm>
            <a:off x="4530725" y="295116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34" name="Text Box 898"/>
          <p:cNvSpPr txBox="1">
            <a:spLocks noChangeArrowheads="1"/>
          </p:cNvSpPr>
          <p:nvPr/>
        </p:nvSpPr>
        <p:spPr bwMode="auto">
          <a:xfrm>
            <a:off x="3721100" y="27717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35" name="Text Box 899"/>
          <p:cNvSpPr txBox="1">
            <a:spLocks noChangeArrowheads="1"/>
          </p:cNvSpPr>
          <p:nvPr/>
        </p:nvSpPr>
        <p:spPr bwMode="auto">
          <a:xfrm>
            <a:off x="3941763" y="2303464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36" name="Text Box 900"/>
          <p:cNvSpPr txBox="1">
            <a:spLocks noChangeArrowheads="1"/>
          </p:cNvSpPr>
          <p:nvPr/>
        </p:nvSpPr>
        <p:spPr bwMode="auto">
          <a:xfrm>
            <a:off x="3500438" y="21240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37" name="Text Box 901"/>
          <p:cNvSpPr txBox="1">
            <a:spLocks noChangeArrowheads="1"/>
          </p:cNvSpPr>
          <p:nvPr/>
        </p:nvSpPr>
        <p:spPr bwMode="auto">
          <a:xfrm>
            <a:off x="4311650" y="230346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38" name="Text Box 902"/>
          <p:cNvSpPr txBox="1">
            <a:spLocks noChangeArrowheads="1"/>
          </p:cNvSpPr>
          <p:nvPr/>
        </p:nvSpPr>
        <p:spPr bwMode="auto">
          <a:xfrm>
            <a:off x="4973638" y="2484439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39" name="Text Box 903"/>
          <p:cNvSpPr txBox="1">
            <a:spLocks noChangeArrowheads="1"/>
          </p:cNvSpPr>
          <p:nvPr/>
        </p:nvSpPr>
        <p:spPr bwMode="auto">
          <a:xfrm>
            <a:off x="3057525" y="19796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40" name="Text Box 904"/>
          <p:cNvSpPr txBox="1">
            <a:spLocks noChangeArrowheads="1"/>
          </p:cNvSpPr>
          <p:nvPr/>
        </p:nvSpPr>
        <p:spPr bwMode="auto">
          <a:xfrm>
            <a:off x="3279775" y="19796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41" name="Text Box 905"/>
          <p:cNvSpPr txBox="1">
            <a:spLocks noChangeArrowheads="1"/>
          </p:cNvSpPr>
          <p:nvPr/>
        </p:nvSpPr>
        <p:spPr bwMode="auto">
          <a:xfrm>
            <a:off x="3427413" y="1979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42" name="Text Box 906"/>
          <p:cNvSpPr txBox="1">
            <a:spLocks noChangeArrowheads="1"/>
          </p:cNvSpPr>
          <p:nvPr/>
        </p:nvSpPr>
        <p:spPr bwMode="auto">
          <a:xfrm>
            <a:off x="3648075" y="21240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43" name="Text Box 907"/>
          <p:cNvSpPr txBox="1">
            <a:spLocks noChangeArrowheads="1"/>
          </p:cNvSpPr>
          <p:nvPr/>
        </p:nvSpPr>
        <p:spPr bwMode="auto">
          <a:xfrm>
            <a:off x="3941763" y="2124076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44" name="Text Box 908"/>
          <p:cNvSpPr txBox="1">
            <a:spLocks noChangeArrowheads="1"/>
          </p:cNvSpPr>
          <p:nvPr/>
        </p:nvSpPr>
        <p:spPr bwMode="auto">
          <a:xfrm>
            <a:off x="4311650" y="21240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45" name="Text Box 909"/>
          <p:cNvSpPr txBox="1">
            <a:spLocks noChangeArrowheads="1"/>
          </p:cNvSpPr>
          <p:nvPr/>
        </p:nvSpPr>
        <p:spPr bwMode="auto">
          <a:xfrm>
            <a:off x="3868739" y="2771776"/>
            <a:ext cx="369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46" name="Text Box 910"/>
          <p:cNvSpPr txBox="1">
            <a:spLocks noChangeArrowheads="1"/>
          </p:cNvSpPr>
          <p:nvPr/>
        </p:nvSpPr>
        <p:spPr bwMode="auto">
          <a:xfrm>
            <a:off x="4311650" y="27717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47" name="Text Box 911"/>
          <p:cNvSpPr txBox="1">
            <a:spLocks noChangeArrowheads="1"/>
          </p:cNvSpPr>
          <p:nvPr/>
        </p:nvSpPr>
        <p:spPr bwMode="auto">
          <a:xfrm>
            <a:off x="4530725" y="27717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48" name="Text Box 912"/>
          <p:cNvSpPr txBox="1">
            <a:spLocks noChangeArrowheads="1"/>
          </p:cNvSpPr>
          <p:nvPr/>
        </p:nvSpPr>
        <p:spPr bwMode="auto">
          <a:xfrm>
            <a:off x="5194300" y="3609976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49" name="Text Box 913"/>
          <p:cNvSpPr txBox="1">
            <a:spLocks noChangeArrowheads="1"/>
          </p:cNvSpPr>
          <p:nvPr/>
        </p:nvSpPr>
        <p:spPr bwMode="auto">
          <a:xfrm>
            <a:off x="4752975" y="295116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50" name="Text Box 914"/>
          <p:cNvSpPr txBox="1">
            <a:spLocks noChangeArrowheads="1"/>
          </p:cNvSpPr>
          <p:nvPr/>
        </p:nvSpPr>
        <p:spPr bwMode="auto">
          <a:xfrm>
            <a:off x="4973638" y="2951164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51" name="Text Box 915"/>
          <p:cNvSpPr txBox="1">
            <a:spLocks noChangeArrowheads="1"/>
          </p:cNvSpPr>
          <p:nvPr/>
        </p:nvSpPr>
        <p:spPr bwMode="auto">
          <a:xfrm>
            <a:off x="5121275" y="295116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52" name="Text Box 916"/>
          <p:cNvSpPr txBox="1">
            <a:spLocks noChangeArrowheads="1"/>
          </p:cNvSpPr>
          <p:nvPr/>
        </p:nvSpPr>
        <p:spPr bwMode="auto">
          <a:xfrm>
            <a:off x="5194300" y="2484439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53" name="Text Box 917"/>
          <p:cNvSpPr txBox="1">
            <a:spLocks noChangeArrowheads="1"/>
          </p:cNvSpPr>
          <p:nvPr/>
        </p:nvSpPr>
        <p:spPr bwMode="auto">
          <a:xfrm>
            <a:off x="4530725" y="230346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54" name="Text Box 918"/>
          <p:cNvSpPr txBox="1">
            <a:spLocks noChangeArrowheads="1"/>
          </p:cNvSpPr>
          <p:nvPr/>
        </p:nvSpPr>
        <p:spPr bwMode="auto">
          <a:xfrm>
            <a:off x="4678363" y="230346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55" name="Text Box 919"/>
          <p:cNvSpPr txBox="1">
            <a:spLocks noChangeArrowheads="1"/>
          </p:cNvSpPr>
          <p:nvPr/>
        </p:nvSpPr>
        <p:spPr bwMode="auto">
          <a:xfrm>
            <a:off x="4973638" y="2303464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56" name="Text Box 920"/>
          <p:cNvSpPr txBox="1">
            <a:spLocks noChangeArrowheads="1"/>
          </p:cNvSpPr>
          <p:nvPr/>
        </p:nvSpPr>
        <p:spPr bwMode="auto">
          <a:xfrm>
            <a:off x="5867400" y="2124076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 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57" name="Text Box 921"/>
          <p:cNvSpPr txBox="1">
            <a:spLocks noChangeArrowheads="1"/>
          </p:cNvSpPr>
          <p:nvPr/>
        </p:nvSpPr>
        <p:spPr bwMode="auto">
          <a:xfrm>
            <a:off x="6153150" y="230346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58" name="Text Box 922"/>
          <p:cNvSpPr txBox="1">
            <a:spLocks noChangeArrowheads="1"/>
          </p:cNvSpPr>
          <p:nvPr/>
        </p:nvSpPr>
        <p:spPr bwMode="auto">
          <a:xfrm>
            <a:off x="6373813" y="230346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59" name="Text Box 923"/>
          <p:cNvSpPr txBox="1">
            <a:spLocks noChangeArrowheads="1"/>
          </p:cNvSpPr>
          <p:nvPr/>
        </p:nvSpPr>
        <p:spPr bwMode="auto">
          <a:xfrm>
            <a:off x="6594475" y="2484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60" name="Text Box 924"/>
          <p:cNvSpPr txBox="1">
            <a:spLocks noChangeArrowheads="1"/>
          </p:cNvSpPr>
          <p:nvPr/>
        </p:nvSpPr>
        <p:spPr bwMode="auto">
          <a:xfrm>
            <a:off x="6815138" y="2484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61" name="Text Box 925"/>
          <p:cNvSpPr txBox="1">
            <a:spLocks noChangeArrowheads="1"/>
          </p:cNvSpPr>
          <p:nvPr/>
        </p:nvSpPr>
        <p:spPr bwMode="auto">
          <a:xfrm>
            <a:off x="7185025" y="24844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62" name="Text Box 926"/>
          <p:cNvSpPr txBox="1">
            <a:spLocks noChangeArrowheads="1"/>
          </p:cNvSpPr>
          <p:nvPr/>
        </p:nvSpPr>
        <p:spPr bwMode="auto">
          <a:xfrm>
            <a:off x="5932489" y="2806701"/>
            <a:ext cx="363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63" name="Text Box 927"/>
          <p:cNvSpPr txBox="1">
            <a:spLocks noChangeArrowheads="1"/>
          </p:cNvSpPr>
          <p:nvPr/>
        </p:nvSpPr>
        <p:spPr bwMode="auto">
          <a:xfrm>
            <a:off x="6153150" y="295116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64" name="Text Box 928"/>
          <p:cNvSpPr txBox="1">
            <a:spLocks noChangeArrowheads="1"/>
          </p:cNvSpPr>
          <p:nvPr/>
        </p:nvSpPr>
        <p:spPr bwMode="auto">
          <a:xfrm>
            <a:off x="6373813" y="295116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65" name="Text Box 929"/>
          <p:cNvSpPr txBox="1">
            <a:spLocks noChangeArrowheads="1"/>
          </p:cNvSpPr>
          <p:nvPr/>
        </p:nvSpPr>
        <p:spPr bwMode="auto">
          <a:xfrm>
            <a:off x="6594475" y="31321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66" name="Text Box 930"/>
          <p:cNvSpPr txBox="1">
            <a:spLocks noChangeArrowheads="1"/>
          </p:cNvSpPr>
          <p:nvPr/>
        </p:nvSpPr>
        <p:spPr bwMode="auto">
          <a:xfrm>
            <a:off x="6815138" y="31321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67" name="Text Box 931"/>
          <p:cNvSpPr txBox="1">
            <a:spLocks noChangeArrowheads="1"/>
          </p:cNvSpPr>
          <p:nvPr/>
        </p:nvSpPr>
        <p:spPr bwMode="auto">
          <a:xfrm>
            <a:off x="7404100" y="33178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68" name="Text Box 932"/>
          <p:cNvSpPr txBox="1">
            <a:spLocks noChangeArrowheads="1"/>
          </p:cNvSpPr>
          <p:nvPr/>
        </p:nvSpPr>
        <p:spPr bwMode="auto">
          <a:xfrm>
            <a:off x="7626350" y="33178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69" name="Text Box 933"/>
          <p:cNvSpPr txBox="1">
            <a:spLocks noChangeArrowheads="1"/>
          </p:cNvSpPr>
          <p:nvPr/>
        </p:nvSpPr>
        <p:spPr bwMode="auto">
          <a:xfrm>
            <a:off x="7185025" y="31321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 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70" name="Text Box 934"/>
          <p:cNvSpPr txBox="1">
            <a:spLocks noChangeArrowheads="1"/>
          </p:cNvSpPr>
          <p:nvPr/>
        </p:nvSpPr>
        <p:spPr bwMode="auto">
          <a:xfrm>
            <a:off x="6153150" y="36099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71" name="Text Box 935"/>
          <p:cNvSpPr txBox="1">
            <a:spLocks noChangeArrowheads="1"/>
          </p:cNvSpPr>
          <p:nvPr/>
        </p:nvSpPr>
        <p:spPr bwMode="auto">
          <a:xfrm>
            <a:off x="6373813" y="360997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72" name="Text Box 936"/>
          <p:cNvSpPr txBox="1">
            <a:spLocks noChangeArrowheads="1"/>
          </p:cNvSpPr>
          <p:nvPr/>
        </p:nvSpPr>
        <p:spPr bwMode="auto">
          <a:xfrm>
            <a:off x="6594475" y="37798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73" name="Text Box 937"/>
          <p:cNvSpPr txBox="1">
            <a:spLocks noChangeArrowheads="1"/>
          </p:cNvSpPr>
          <p:nvPr/>
        </p:nvSpPr>
        <p:spPr bwMode="auto">
          <a:xfrm>
            <a:off x="6815138" y="3779839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74" name="Text Box 938"/>
          <p:cNvSpPr txBox="1">
            <a:spLocks noChangeArrowheads="1"/>
          </p:cNvSpPr>
          <p:nvPr/>
        </p:nvSpPr>
        <p:spPr bwMode="auto">
          <a:xfrm>
            <a:off x="6815138" y="3959226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6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75" name="Text Box 939"/>
          <p:cNvSpPr txBox="1">
            <a:spLocks noChangeArrowheads="1"/>
          </p:cNvSpPr>
          <p:nvPr/>
        </p:nvSpPr>
        <p:spPr bwMode="auto">
          <a:xfrm>
            <a:off x="7404100" y="37798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 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76" name="Text Box 940"/>
          <p:cNvSpPr txBox="1">
            <a:spLocks noChangeArrowheads="1"/>
          </p:cNvSpPr>
          <p:nvPr/>
        </p:nvSpPr>
        <p:spPr bwMode="auto">
          <a:xfrm>
            <a:off x="7626350" y="39592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77" name="Text Box 941"/>
          <p:cNvSpPr txBox="1">
            <a:spLocks noChangeArrowheads="1"/>
          </p:cNvSpPr>
          <p:nvPr/>
        </p:nvSpPr>
        <p:spPr bwMode="auto">
          <a:xfrm>
            <a:off x="7847013" y="3959226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9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78" name="Text Box 942"/>
          <p:cNvSpPr txBox="1">
            <a:spLocks noChangeArrowheads="1"/>
          </p:cNvSpPr>
          <p:nvPr/>
        </p:nvSpPr>
        <p:spPr bwMode="auto">
          <a:xfrm>
            <a:off x="8067675" y="4138614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79" name="Text Box 943"/>
          <p:cNvSpPr txBox="1">
            <a:spLocks noChangeArrowheads="1"/>
          </p:cNvSpPr>
          <p:nvPr/>
        </p:nvSpPr>
        <p:spPr bwMode="auto">
          <a:xfrm>
            <a:off x="6815138" y="44640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 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80" name="Text Box 944"/>
          <p:cNvSpPr txBox="1">
            <a:spLocks noChangeArrowheads="1"/>
          </p:cNvSpPr>
          <p:nvPr/>
        </p:nvSpPr>
        <p:spPr bwMode="auto">
          <a:xfrm>
            <a:off x="7258050" y="4464051"/>
            <a:ext cx="2487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81" name="Text Box 945"/>
          <p:cNvSpPr txBox="1">
            <a:spLocks noChangeArrowheads="1"/>
          </p:cNvSpPr>
          <p:nvPr/>
        </p:nvSpPr>
        <p:spPr bwMode="auto">
          <a:xfrm>
            <a:off x="7404100" y="4464051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82" name="Text Box 946"/>
          <p:cNvSpPr txBox="1">
            <a:spLocks noChangeArrowheads="1"/>
          </p:cNvSpPr>
          <p:nvPr/>
        </p:nvSpPr>
        <p:spPr bwMode="auto">
          <a:xfrm>
            <a:off x="7626350" y="4643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83" name="Text Box 947"/>
          <p:cNvSpPr txBox="1">
            <a:spLocks noChangeArrowheads="1"/>
          </p:cNvSpPr>
          <p:nvPr/>
        </p:nvSpPr>
        <p:spPr bwMode="auto">
          <a:xfrm>
            <a:off x="7847013" y="4643439"/>
            <a:ext cx="2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8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84" name="Text Box 948"/>
          <p:cNvSpPr txBox="1">
            <a:spLocks noChangeArrowheads="1"/>
          </p:cNvSpPr>
          <p:nvPr/>
        </p:nvSpPr>
        <p:spPr bwMode="auto">
          <a:xfrm>
            <a:off x="7994650" y="48117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 </a:t>
            </a:r>
            <a:r>
              <a:rPr lang="en-US" altLang="ru-RU" sz="1000" b="1">
                <a:latin typeface="Times New Roman" panose="02020603050405020304" pitchFamily="18" charset="0"/>
              </a:rPr>
              <a:t>  7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66485" name="Text Box 949"/>
          <p:cNvSpPr txBox="1">
            <a:spLocks noChangeArrowheads="1"/>
          </p:cNvSpPr>
          <p:nvPr/>
        </p:nvSpPr>
        <p:spPr bwMode="auto">
          <a:xfrm>
            <a:off x="8067675" y="46434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86" name="Text Box 950"/>
          <p:cNvSpPr txBox="1">
            <a:spLocks noChangeArrowheads="1"/>
          </p:cNvSpPr>
          <p:nvPr/>
        </p:nvSpPr>
        <p:spPr bwMode="auto">
          <a:xfrm>
            <a:off x="7626350" y="446405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87" name="Text Box 951"/>
          <p:cNvSpPr txBox="1">
            <a:spLocks noChangeArrowheads="1"/>
          </p:cNvSpPr>
          <p:nvPr/>
        </p:nvSpPr>
        <p:spPr bwMode="auto">
          <a:xfrm>
            <a:off x="7847013" y="446405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88" name="Text Box 952"/>
          <p:cNvSpPr txBox="1">
            <a:spLocks noChangeArrowheads="1"/>
          </p:cNvSpPr>
          <p:nvPr/>
        </p:nvSpPr>
        <p:spPr bwMode="auto">
          <a:xfrm>
            <a:off x="7994650" y="4464051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14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89" name="Text Box 953"/>
          <p:cNvSpPr txBox="1">
            <a:spLocks noChangeArrowheads="1"/>
          </p:cNvSpPr>
          <p:nvPr/>
        </p:nvSpPr>
        <p:spPr bwMode="auto">
          <a:xfrm>
            <a:off x="7994650" y="3959226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11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90" name="Text Box 954"/>
          <p:cNvSpPr txBox="1">
            <a:spLocks noChangeArrowheads="1"/>
          </p:cNvSpPr>
          <p:nvPr/>
        </p:nvSpPr>
        <p:spPr bwMode="auto">
          <a:xfrm>
            <a:off x="7626350" y="37798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11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91" name="Text Box 955"/>
          <p:cNvSpPr txBox="1">
            <a:spLocks noChangeArrowheads="1"/>
          </p:cNvSpPr>
          <p:nvPr/>
        </p:nvSpPr>
        <p:spPr bwMode="auto">
          <a:xfrm>
            <a:off x="7847013" y="37798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13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92" name="Text Box 956"/>
          <p:cNvSpPr txBox="1">
            <a:spLocks noChangeArrowheads="1"/>
          </p:cNvSpPr>
          <p:nvPr/>
        </p:nvSpPr>
        <p:spPr bwMode="auto">
          <a:xfrm>
            <a:off x="7185025" y="36099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93" name="Text Box 957"/>
          <p:cNvSpPr txBox="1">
            <a:spLocks noChangeArrowheads="1"/>
          </p:cNvSpPr>
          <p:nvPr/>
        </p:nvSpPr>
        <p:spPr bwMode="auto">
          <a:xfrm>
            <a:off x="7404100" y="36099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13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94" name="Text Box 958"/>
          <p:cNvSpPr txBox="1">
            <a:spLocks noChangeArrowheads="1"/>
          </p:cNvSpPr>
          <p:nvPr/>
        </p:nvSpPr>
        <p:spPr bwMode="auto">
          <a:xfrm>
            <a:off x="7847013" y="33178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95" name="Text Box 959"/>
          <p:cNvSpPr txBox="1">
            <a:spLocks noChangeArrowheads="1"/>
          </p:cNvSpPr>
          <p:nvPr/>
        </p:nvSpPr>
        <p:spPr bwMode="auto">
          <a:xfrm>
            <a:off x="8067675" y="33178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96" name="Text Box 960"/>
          <p:cNvSpPr txBox="1">
            <a:spLocks noChangeArrowheads="1"/>
          </p:cNvSpPr>
          <p:nvPr/>
        </p:nvSpPr>
        <p:spPr bwMode="auto">
          <a:xfrm>
            <a:off x="7847013" y="31321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14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97" name="Text Box 961"/>
          <p:cNvSpPr txBox="1">
            <a:spLocks noChangeArrowheads="1"/>
          </p:cNvSpPr>
          <p:nvPr/>
        </p:nvSpPr>
        <p:spPr bwMode="auto">
          <a:xfrm>
            <a:off x="7404100" y="31321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98" name="Text Box 962"/>
          <p:cNvSpPr txBox="1">
            <a:spLocks noChangeArrowheads="1"/>
          </p:cNvSpPr>
          <p:nvPr/>
        </p:nvSpPr>
        <p:spPr bwMode="auto">
          <a:xfrm>
            <a:off x="7626350" y="31321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499" name="Text Box 963"/>
          <p:cNvSpPr txBox="1">
            <a:spLocks noChangeArrowheads="1"/>
          </p:cNvSpPr>
          <p:nvPr/>
        </p:nvSpPr>
        <p:spPr bwMode="auto">
          <a:xfrm>
            <a:off x="7185025" y="295116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00" name="Text Box 964"/>
          <p:cNvSpPr txBox="1">
            <a:spLocks noChangeArrowheads="1"/>
          </p:cNvSpPr>
          <p:nvPr/>
        </p:nvSpPr>
        <p:spPr bwMode="auto">
          <a:xfrm>
            <a:off x="7404100" y="295116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14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01" name="Text Box 965"/>
          <p:cNvSpPr txBox="1">
            <a:spLocks noChangeArrowheads="1"/>
          </p:cNvSpPr>
          <p:nvPr/>
        </p:nvSpPr>
        <p:spPr bwMode="auto">
          <a:xfrm>
            <a:off x="6594475" y="36099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02" name="Text Box 966"/>
          <p:cNvSpPr txBox="1">
            <a:spLocks noChangeArrowheads="1"/>
          </p:cNvSpPr>
          <p:nvPr/>
        </p:nvSpPr>
        <p:spPr bwMode="auto">
          <a:xfrm>
            <a:off x="6815138" y="36099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03" name="Text Box 967"/>
          <p:cNvSpPr txBox="1">
            <a:spLocks noChangeArrowheads="1"/>
          </p:cNvSpPr>
          <p:nvPr/>
        </p:nvSpPr>
        <p:spPr bwMode="auto">
          <a:xfrm>
            <a:off x="6815138" y="295116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04" name="Text Box 968"/>
          <p:cNvSpPr txBox="1">
            <a:spLocks noChangeArrowheads="1"/>
          </p:cNvSpPr>
          <p:nvPr/>
        </p:nvSpPr>
        <p:spPr bwMode="auto">
          <a:xfrm>
            <a:off x="6594475" y="295116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05" name="Text Box 969"/>
          <p:cNvSpPr txBox="1">
            <a:spLocks noChangeArrowheads="1"/>
          </p:cNvSpPr>
          <p:nvPr/>
        </p:nvSpPr>
        <p:spPr bwMode="auto">
          <a:xfrm>
            <a:off x="6153150" y="280670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11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06" name="Text Box 970"/>
          <p:cNvSpPr txBox="1">
            <a:spLocks noChangeArrowheads="1"/>
          </p:cNvSpPr>
          <p:nvPr/>
        </p:nvSpPr>
        <p:spPr bwMode="auto">
          <a:xfrm>
            <a:off x="6373813" y="280670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13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07" name="Text Box 971"/>
          <p:cNvSpPr txBox="1">
            <a:spLocks noChangeArrowheads="1"/>
          </p:cNvSpPr>
          <p:nvPr/>
        </p:nvSpPr>
        <p:spPr bwMode="auto">
          <a:xfrm>
            <a:off x="7404100" y="24844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08" name="Text Box 972"/>
          <p:cNvSpPr txBox="1">
            <a:spLocks noChangeArrowheads="1"/>
          </p:cNvSpPr>
          <p:nvPr/>
        </p:nvSpPr>
        <p:spPr bwMode="auto">
          <a:xfrm>
            <a:off x="7626350" y="24844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09" name="Text Box 973"/>
          <p:cNvSpPr txBox="1">
            <a:spLocks noChangeArrowheads="1"/>
          </p:cNvSpPr>
          <p:nvPr/>
        </p:nvSpPr>
        <p:spPr bwMode="auto">
          <a:xfrm>
            <a:off x="7773988" y="2484439"/>
            <a:ext cx="442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14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10" name="Text Box 974"/>
          <p:cNvSpPr txBox="1">
            <a:spLocks noChangeArrowheads="1"/>
          </p:cNvSpPr>
          <p:nvPr/>
        </p:nvSpPr>
        <p:spPr bwMode="auto">
          <a:xfrm>
            <a:off x="7185025" y="230346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13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11" name="Text Box 975"/>
          <p:cNvSpPr txBox="1">
            <a:spLocks noChangeArrowheads="1"/>
          </p:cNvSpPr>
          <p:nvPr/>
        </p:nvSpPr>
        <p:spPr bwMode="auto">
          <a:xfrm>
            <a:off x="6594475" y="230346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11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12" name="Text Box 976"/>
          <p:cNvSpPr txBox="1">
            <a:spLocks noChangeArrowheads="1"/>
          </p:cNvSpPr>
          <p:nvPr/>
        </p:nvSpPr>
        <p:spPr bwMode="auto">
          <a:xfrm>
            <a:off x="6742113" y="2303464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13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13" name="Text Box 977"/>
          <p:cNvSpPr txBox="1">
            <a:spLocks noChangeArrowheads="1"/>
          </p:cNvSpPr>
          <p:nvPr/>
        </p:nvSpPr>
        <p:spPr bwMode="auto">
          <a:xfrm>
            <a:off x="6153150" y="21240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11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14" name="Text Box 978"/>
          <p:cNvSpPr txBox="1">
            <a:spLocks noChangeArrowheads="1"/>
          </p:cNvSpPr>
          <p:nvPr/>
        </p:nvSpPr>
        <p:spPr bwMode="auto">
          <a:xfrm>
            <a:off x="6373813" y="21240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13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15" name="Text Box 979"/>
          <p:cNvSpPr txBox="1">
            <a:spLocks noChangeArrowheads="1"/>
          </p:cNvSpPr>
          <p:nvPr/>
        </p:nvSpPr>
        <p:spPr bwMode="auto">
          <a:xfrm>
            <a:off x="5932488" y="1979614"/>
            <a:ext cx="379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14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16" name="Text Box 980"/>
          <p:cNvSpPr txBox="1">
            <a:spLocks noChangeArrowheads="1"/>
          </p:cNvSpPr>
          <p:nvPr/>
        </p:nvSpPr>
        <p:spPr bwMode="auto">
          <a:xfrm>
            <a:off x="4678363" y="27717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17" name="Text Box 981"/>
          <p:cNvSpPr txBox="1">
            <a:spLocks noChangeArrowheads="1"/>
          </p:cNvSpPr>
          <p:nvPr/>
        </p:nvSpPr>
        <p:spPr bwMode="auto">
          <a:xfrm>
            <a:off x="4900613" y="27717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11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18" name="Text Box 982"/>
          <p:cNvSpPr txBox="1">
            <a:spLocks noChangeArrowheads="1"/>
          </p:cNvSpPr>
          <p:nvPr/>
        </p:nvSpPr>
        <p:spPr bwMode="auto">
          <a:xfrm>
            <a:off x="5121275" y="27717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13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19" name="Text Box 983"/>
          <p:cNvSpPr txBox="1">
            <a:spLocks noChangeArrowheads="1"/>
          </p:cNvSpPr>
          <p:nvPr/>
        </p:nvSpPr>
        <p:spPr bwMode="auto">
          <a:xfrm>
            <a:off x="5121275" y="230346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11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20" name="Text Box 984"/>
          <p:cNvSpPr txBox="1">
            <a:spLocks noChangeArrowheads="1"/>
          </p:cNvSpPr>
          <p:nvPr/>
        </p:nvSpPr>
        <p:spPr bwMode="auto">
          <a:xfrm>
            <a:off x="4530725" y="21240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21" name="Text Box 985"/>
          <p:cNvSpPr txBox="1">
            <a:spLocks noChangeArrowheads="1"/>
          </p:cNvSpPr>
          <p:nvPr/>
        </p:nvSpPr>
        <p:spPr bwMode="auto">
          <a:xfrm>
            <a:off x="4678363" y="21240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22" name="Text Box 986"/>
          <p:cNvSpPr txBox="1">
            <a:spLocks noChangeArrowheads="1"/>
          </p:cNvSpPr>
          <p:nvPr/>
        </p:nvSpPr>
        <p:spPr bwMode="auto">
          <a:xfrm>
            <a:off x="4900613" y="21240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13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23" name="Text Box 987"/>
          <p:cNvSpPr txBox="1">
            <a:spLocks noChangeArrowheads="1"/>
          </p:cNvSpPr>
          <p:nvPr/>
        </p:nvSpPr>
        <p:spPr bwMode="auto">
          <a:xfrm>
            <a:off x="4311650" y="1979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13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24" name="Text Box 988"/>
          <p:cNvSpPr txBox="1">
            <a:spLocks noChangeArrowheads="1"/>
          </p:cNvSpPr>
          <p:nvPr/>
        </p:nvSpPr>
        <p:spPr bwMode="auto">
          <a:xfrm>
            <a:off x="3648075" y="1979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25" name="Text Box 989"/>
          <p:cNvSpPr txBox="1">
            <a:spLocks noChangeArrowheads="1"/>
          </p:cNvSpPr>
          <p:nvPr/>
        </p:nvSpPr>
        <p:spPr bwMode="auto">
          <a:xfrm>
            <a:off x="3868738" y="1979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26" name="Text Box 990"/>
          <p:cNvSpPr txBox="1">
            <a:spLocks noChangeArrowheads="1"/>
          </p:cNvSpPr>
          <p:nvPr/>
        </p:nvSpPr>
        <p:spPr bwMode="auto">
          <a:xfrm>
            <a:off x="6594475" y="280828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15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27" name="Text Box 991"/>
          <p:cNvSpPr txBox="1">
            <a:spLocks noChangeArrowheads="1"/>
          </p:cNvSpPr>
          <p:nvPr/>
        </p:nvSpPr>
        <p:spPr bwMode="auto">
          <a:xfrm>
            <a:off x="7404100" y="230346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15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28" name="Text Box 992"/>
          <p:cNvSpPr txBox="1">
            <a:spLocks noChangeArrowheads="1"/>
          </p:cNvSpPr>
          <p:nvPr/>
        </p:nvSpPr>
        <p:spPr bwMode="auto">
          <a:xfrm>
            <a:off x="6594475" y="21240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15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29" name="Text Box 993"/>
          <p:cNvSpPr txBox="1">
            <a:spLocks noChangeArrowheads="1"/>
          </p:cNvSpPr>
          <p:nvPr/>
        </p:nvSpPr>
        <p:spPr bwMode="auto">
          <a:xfrm>
            <a:off x="4530725" y="1979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15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30" name="Text Box 994"/>
          <p:cNvSpPr txBox="1">
            <a:spLocks noChangeArrowheads="1"/>
          </p:cNvSpPr>
          <p:nvPr/>
        </p:nvSpPr>
        <p:spPr bwMode="auto">
          <a:xfrm>
            <a:off x="5121275" y="2124076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16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31" name="Text Box 995"/>
          <p:cNvSpPr txBox="1">
            <a:spLocks noChangeArrowheads="1"/>
          </p:cNvSpPr>
          <p:nvPr/>
        </p:nvSpPr>
        <p:spPr bwMode="auto">
          <a:xfrm>
            <a:off x="6742113" y="2124076"/>
            <a:ext cx="392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16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32" name="Text Box 996"/>
          <p:cNvSpPr txBox="1">
            <a:spLocks noChangeArrowheads="1"/>
          </p:cNvSpPr>
          <p:nvPr/>
        </p:nvSpPr>
        <p:spPr bwMode="auto">
          <a:xfrm>
            <a:off x="4678363" y="1979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17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33" name="Text Box 997"/>
          <p:cNvSpPr txBox="1">
            <a:spLocks noChangeArrowheads="1"/>
          </p:cNvSpPr>
          <p:nvPr/>
        </p:nvSpPr>
        <p:spPr bwMode="auto">
          <a:xfrm>
            <a:off x="4900613" y="1979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19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34" name="Text Box 998"/>
          <p:cNvSpPr txBox="1">
            <a:spLocks noChangeArrowheads="1"/>
          </p:cNvSpPr>
          <p:nvPr/>
        </p:nvSpPr>
        <p:spPr bwMode="auto">
          <a:xfrm>
            <a:off x="5121275" y="1979614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22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35" name="Text Box 999"/>
          <p:cNvSpPr txBox="1">
            <a:spLocks noChangeArrowheads="1"/>
          </p:cNvSpPr>
          <p:nvPr/>
        </p:nvSpPr>
        <p:spPr bwMode="auto">
          <a:xfrm>
            <a:off x="6153150" y="1979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16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36" name="Text Box 1000"/>
          <p:cNvSpPr txBox="1">
            <a:spLocks noChangeArrowheads="1"/>
          </p:cNvSpPr>
          <p:nvPr/>
        </p:nvSpPr>
        <p:spPr bwMode="auto">
          <a:xfrm>
            <a:off x="6300788" y="1979614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19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37" name="Text Box 1001"/>
          <p:cNvSpPr txBox="1">
            <a:spLocks noChangeArrowheads="1"/>
          </p:cNvSpPr>
          <p:nvPr/>
        </p:nvSpPr>
        <p:spPr bwMode="auto">
          <a:xfrm>
            <a:off x="6594475" y="1979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22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38" name="Text Box 1002"/>
          <p:cNvSpPr txBox="1">
            <a:spLocks noChangeArrowheads="1"/>
          </p:cNvSpPr>
          <p:nvPr/>
        </p:nvSpPr>
        <p:spPr bwMode="auto">
          <a:xfrm>
            <a:off x="6742113" y="1979614"/>
            <a:ext cx="392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26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39" name="Text Box 1003"/>
          <p:cNvSpPr txBox="1">
            <a:spLocks noChangeArrowheads="1"/>
          </p:cNvSpPr>
          <p:nvPr/>
        </p:nvSpPr>
        <p:spPr bwMode="auto">
          <a:xfrm>
            <a:off x="6742113" y="2808289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18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40" name="Text Box 1004"/>
          <p:cNvSpPr txBox="1">
            <a:spLocks noChangeArrowheads="1"/>
          </p:cNvSpPr>
          <p:nvPr/>
        </p:nvSpPr>
        <p:spPr bwMode="auto">
          <a:xfrm>
            <a:off x="7185025" y="1979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26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41" name="Text Box 1005"/>
          <p:cNvSpPr txBox="1">
            <a:spLocks noChangeArrowheads="1"/>
          </p:cNvSpPr>
          <p:nvPr/>
        </p:nvSpPr>
        <p:spPr bwMode="auto">
          <a:xfrm>
            <a:off x="7404100" y="1979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30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42" name="Text Box 1006"/>
          <p:cNvSpPr txBox="1">
            <a:spLocks noChangeArrowheads="1"/>
          </p:cNvSpPr>
          <p:nvPr/>
        </p:nvSpPr>
        <p:spPr bwMode="auto">
          <a:xfrm>
            <a:off x="7626350" y="1979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35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43" name="Text Box 1007"/>
          <p:cNvSpPr txBox="1">
            <a:spLocks noChangeArrowheads="1"/>
          </p:cNvSpPr>
          <p:nvPr/>
        </p:nvSpPr>
        <p:spPr bwMode="auto">
          <a:xfrm>
            <a:off x="7847013" y="1979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41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44" name="Text Box 1008"/>
          <p:cNvSpPr txBox="1">
            <a:spLocks noChangeArrowheads="1"/>
          </p:cNvSpPr>
          <p:nvPr/>
        </p:nvSpPr>
        <p:spPr bwMode="auto">
          <a:xfrm>
            <a:off x="8067675" y="197961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47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45" name="Text Box 1009"/>
          <p:cNvSpPr txBox="1">
            <a:spLocks noChangeArrowheads="1"/>
          </p:cNvSpPr>
          <p:nvPr/>
        </p:nvSpPr>
        <p:spPr bwMode="auto">
          <a:xfrm>
            <a:off x="7185025" y="21240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18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46" name="Text Box 1010"/>
          <p:cNvSpPr txBox="1">
            <a:spLocks noChangeArrowheads="1"/>
          </p:cNvSpPr>
          <p:nvPr/>
        </p:nvSpPr>
        <p:spPr bwMode="auto">
          <a:xfrm>
            <a:off x="7332663" y="2124076"/>
            <a:ext cx="4090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 21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47" name="Text Box 1011"/>
          <p:cNvSpPr txBox="1">
            <a:spLocks noChangeArrowheads="1"/>
          </p:cNvSpPr>
          <p:nvPr/>
        </p:nvSpPr>
        <p:spPr bwMode="auto">
          <a:xfrm>
            <a:off x="7626350" y="21240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25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48" name="Text Box 1012"/>
          <p:cNvSpPr txBox="1">
            <a:spLocks noChangeArrowheads="1"/>
          </p:cNvSpPr>
          <p:nvPr/>
        </p:nvSpPr>
        <p:spPr bwMode="auto">
          <a:xfrm>
            <a:off x="7773989" y="2124076"/>
            <a:ext cx="390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29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49" name="Text Box 1013"/>
          <p:cNvSpPr txBox="1">
            <a:spLocks noChangeArrowheads="1"/>
          </p:cNvSpPr>
          <p:nvPr/>
        </p:nvSpPr>
        <p:spPr bwMode="auto">
          <a:xfrm>
            <a:off x="8067675" y="21240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34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50" name="Text Box 1014"/>
          <p:cNvSpPr txBox="1">
            <a:spLocks noChangeArrowheads="1"/>
          </p:cNvSpPr>
          <p:nvPr/>
        </p:nvSpPr>
        <p:spPr bwMode="auto">
          <a:xfrm>
            <a:off x="7626350" y="230346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17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51" name="Text Box 1015"/>
          <p:cNvSpPr txBox="1">
            <a:spLocks noChangeArrowheads="1"/>
          </p:cNvSpPr>
          <p:nvPr/>
        </p:nvSpPr>
        <p:spPr bwMode="auto">
          <a:xfrm>
            <a:off x="7773989" y="2303464"/>
            <a:ext cx="390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20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52" name="Text Box 1016"/>
          <p:cNvSpPr txBox="1">
            <a:spLocks noChangeArrowheads="1"/>
          </p:cNvSpPr>
          <p:nvPr/>
        </p:nvSpPr>
        <p:spPr bwMode="auto">
          <a:xfrm>
            <a:off x="7994651" y="2303464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24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53" name="Text Box 1017"/>
          <p:cNvSpPr txBox="1">
            <a:spLocks noChangeArrowheads="1"/>
          </p:cNvSpPr>
          <p:nvPr/>
        </p:nvSpPr>
        <p:spPr bwMode="auto">
          <a:xfrm>
            <a:off x="7994650" y="2484439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17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54" name="Text Box 1018"/>
          <p:cNvSpPr txBox="1">
            <a:spLocks noChangeArrowheads="1"/>
          </p:cNvSpPr>
          <p:nvPr/>
        </p:nvSpPr>
        <p:spPr bwMode="auto">
          <a:xfrm>
            <a:off x="7626350" y="36099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16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55" name="Text Box 1019"/>
          <p:cNvSpPr txBox="1">
            <a:spLocks noChangeArrowheads="1"/>
          </p:cNvSpPr>
          <p:nvPr/>
        </p:nvSpPr>
        <p:spPr bwMode="auto">
          <a:xfrm>
            <a:off x="7847013" y="36099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19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56" name="Text Box 1020"/>
          <p:cNvSpPr txBox="1">
            <a:spLocks noChangeArrowheads="1"/>
          </p:cNvSpPr>
          <p:nvPr/>
        </p:nvSpPr>
        <p:spPr bwMode="auto">
          <a:xfrm>
            <a:off x="8067675" y="3609976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22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57" name="Text Box 1021"/>
          <p:cNvSpPr txBox="1">
            <a:spLocks noChangeArrowheads="1"/>
          </p:cNvSpPr>
          <p:nvPr/>
        </p:nvSpPr>
        <p:spPr bwMode="auto">
          <a:xfrm>
            <a:off x="8067675" y="377983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16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58" name="Text Box 1022"/>
          <p:cNvSpPr txBox="1">
            <a:spLocks noChangeArrowheads="1"/>
          </p:cNvSpPr>
          <p:nvPr/>
        </p:nvSpPr>
        <p:spPr bwMode="auto">
          <a:xfrm>
            <a:off x="7185025" y="2806701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18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59" name="Text Box 1023"/>
          <p:cNvSpPr txBox="1">
            <a:spLocks noChangeArrowheads="1"/>
          </p:cNvSpPr>
          <p:nvPr/>
        </p:nvSpPr>
        <p:spPr bwMode="auto">
          <a:xfrm>
            <a:off x="7404100" y="2806701"/>
            <a:ext cx="3449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21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0" name="Text Box 1024"/>
          <p:cNvSpPr txBox="1">
            <a:spLocks noChangeArrowheads="1"/>
          </p:cNvSpPr>
          <p:nvPr/>
        </p:nvSpPr>
        <p:spPr bwMode="auto">
          <a:xfrm>
            <a:off x="7626350" y="280670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24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1" name="Text Box 1025"/>
          <p:cNvSpPr txBox="1">
            <a:spLocks noChangeArrowheads="1"/>
          </p:cNvSpPr>
          <p:nvPr/>
        </p:nvSpPr>
        <p:spPr bwMode="auto">
          <a:xfrm>
            <a:off x="7773989" y="2806701"/>
            <a:ext cx="390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28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2" name="Text Box 1026"/>
          <p:cNvSpPr txBox="1">
            <a:spLocks noChangeArrowheads="1"/>
          </p:cNvSpPr>
          <p:nvPr/>
        </p:nvSpPr>
        <p:spPr bwMode="auto">
          <a:xfrm>
            <a:off x="7994651" y="2806701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33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1027"/>
          <p:cNvSpPr txBox="1">
            <a:spLocks noChangeArrowheads="1"/>
          </p:cNvSpPr>
          <p:nvPr/>
        </p:nvSpPr>
        <p:spPr bwMode="auto">
          <a:xfrm>
            <a:off x="7626350" y="295116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17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Text Box 1028"/>
          <p:cNvSpPr txBox="1">
            <a:spLocks noChangeArrowheads="1"/>
          </p:cNvSpPr>
          <p:nvPr/>
        </p:nvSpPr>
        <p:spPr bwMode="auto">
          <a:xfrm>
            <a:off x="7847013" y="295116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20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5" name="Text Box 1029"/>
          <p:cNvSpPr txBox="1">
            <a:spLocks noChangeArrowheads="1"/>
          </p:cNvSpPr>
          <p:nvPr/>
        </p:nvSpPr>
        <p:spPr bwMode="auto">
          <a:xfrm>
            <a:off x="8067675" y="2951164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24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6" name="Text Box 1030"/>
          <p:cNvSpPr txBox="1">
            <a:spLocks noChangeArrowheads="1"/>
          </p:cNvSpPr>
          <p:nvPr/>
        </p:nvSpPr>
        <p:spPr bwMode="auto">
          <a:xfrm>
            <a:off x="7994650" y="3132139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000" b="1">
                <a:solidFill>
                  <a:srgbClr val="FFFF00"/>
                </a:solidFill>
                <a:latin typeface="Times New Roman" panose="02020603050405020304" pitchFamily="18" charset="0"/>
              </a:rPr>
              <a:t>  17</a:t>
            </a:r>
            <a:endParaRPr lang="ru-RU" altLang="ru-RU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5" name="Text Box 1031"/>
          <p:cNvSpPr txBox="1">
            <a:spLocks noChangeArrowheads="1"/>
          </p:cNvSpPr>
          <p:nvPr/>
        </p:nvSpPr>
        <p:spPr bwMode="auto">
          <a:xfrm>
            <a:off x="8878889" y="3178176"/>
            <a:ext cx="643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15%</a:t>
            </a:r>
            <a:endParaRPr lang="ru-RU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4456" name="Rectangle 1032"/>
          <p:cNvSpPr>
            <a:spLocks noChangeArrowheads="1"/>
          </p:cNvSpPr>
          <p:nvPr/>
        </p:nvSpPr>
        <p:spPr bwMode="auto">
          <a:xfrm>
            <a:off x="8878889" y="3732213"/>
            <a:ext cx="17938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6 - 9%</a:t>
            </a:r>
            <a:endParaRPr lang="ru-RU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4457" name="Rectangle 1033"/>
          <p:cNvSpPr>
            <a:spLocks noChangeArrowheads="1"/>
          </p:cNvSpPr>
          <p:nvPr/>
        </p:nvSpPr>
        <p:spPr bwMode="auto">
          <a:xfrm>
            <a:off x="8878889" y="4021138"/>
            <a:ext cx="17938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4 - 5%</a:t>
            </a:r>
            <a:endParaRPr lang="ru-RU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4458" name="Rectangle 1034"/>
          <p:cNvSpPr>
            <a:spLocks noChangeArrowheads="1"/>
          </p:cNvSpPr>
          <p:nvPr/>
        </p:nvSpPr>
        <p:spPr bwMode="auto">
          <a:xfrm>
            <a:off x="8647114" y="5180013"/>
            <a:ext cx="17938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&lt;1</a:t>
            </a: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%</a:t>
            </a:r>
            <a:endParaRPr lang="ru-RU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4459" name="Rectangle 1035"/>
          <p:cNvSpPr>
            <a:spLocks noChangeArrowheads="1"/>
          </p:cNvSpPr>
          <p:nvPr/>
        </p:nvSpPr>
        <p:spPr bwMode="auto">
          <a:xfrm>
            <a:off x="8647114" y="4913313"/>
            <a:ext cx="17938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%</a:t>
            </a:r>
            <a:endParaRPr lang="ru-RU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4460" name="Rectangle 1036"/>
          <p:cNvSpPr>
            <a:spLocks noChangeArrowheads="1"/>
          </p:cNvSpPr>
          <p:nvPr/>
        </p:nvSpPr>
        <p:spPr bwMode="auto">
          <a:xfrm>
            <a:off x="8647114" y="4603750"/>
            <a:ext cx="17938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2%</a:t>
            </a:r>
            <a:endParaRPr lang="ru-RU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4461" name="Rectangle 1037"/>
          <p:cNvSpPr>
            <a:spLocks noChangeArrowheads="1"/>
          </p:cNvSpPr>
          <p:nvPr/>
        </p:nvSpPr>
        <p:spPr bwMode="auto">
          <a:xfrm>
            <a:off x="8647114" y="4314825"/>
            <a:ext cx="17938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3%</a:t>
            </a:r>
            <a:endParaRPr lang="ru-RU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00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Категория: активные </a:t>
            </a:r>
            <a:r>
              <a:rPr lang="ru-RU" b="1" dirty="0"/>
              <a:t>курильщики, мотивированные на отказ от табака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Решение пациента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dirty="0" smtClean="0"/>
              <a:t>Пациент сам должен принять решение!</a:t>
            </a:r>
          </a:p>
          <a:p>
            <a:r>
              <a:rPr lang="ru-RU" sz="2800" b="1" dirty="0" smtClean="0"/>
              <a:t>Должна быть ОДНА или ГЛАВНАЯ причина отказа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Действия медика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Похвалить!</a:t>
            </a:r>
          </a:p>
          <a:p>
            <a:r>
              <a:rPr lang="ru-RU" sz="2400" b="1" dirty="0" smtClean="0"/>
              <a:t>Оценить степень никотиновой зависимости</a:t>
            </a:r>
          </a:p>
          <a:p>
            <a:r>
              <a:rPr lang="ru-RU" sz="2400" b="1" u="sng" dirty="0" smtClean="0"/>
              <a:t>Составить План отказа от табака и четко ему следовать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403851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08517"/>
          </a:xfrm>
        </p:spPr>
        <p:txBody>
          <a:bodyPr/>
          <a:lstStyle/>
          <a:p>
            <a:r>
              <a:rPr lang="ru-RU" b="1" dirty="0"/>
              <a:t>КОНСУЛЬТАТИВНЫЙ ТЕЛЕФОННЫЙ ЦЕНТР ПОМОЩИ В ОТКАЗЕ ОТ ПОТРЕБЛЕНИЯ ТАБАКА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725" y="2469607"/>
            <a:ext cx="8946541" cy="4195481"/>
          </a:xfrm>
        </p:spPr>
        <p:txBody>
          <a:bodyPr/>
          <a:lstStyle/>
          <a:p>
            <a:r>
              <a:rPr lang="ru-RU" b="1" dirty="0" smtClean="0"/>
              <a:t>Всероссийская </a:t>
            </a:r>
            <a:r>
              <a:rPr lang="ru-RU" b="1" dirty="0"/>
              <a:t>бесплатная консультативная телефонная линия  (RUSSIAN QUITLINE)</a:t>
            </a:r>
          </a:p>
          <a:p>
            <a:r>
              <a:rPr lang="ru-RU" sz="3200" b="1" dirty="0"/>
              <a:t>8-800-200-0-200</a:t>
            </a:r>
            <a:endParaRPr lang="ru-RU" sz="3200" dirty="0"/>
          </a:p>
          <a:p>
            <a:r>
              <a:rPr lang="ru-RU" sz="3200" b="1" dirty="0"/>
              <a:t>запись на консультацию по электронной почте </a:t>
            </a:r>
            <a:r>
              <a:rPr lang="ru-RU" sz="3200" b="1" dirty="0" smtClean="0">
                <a:hlinkClick r:id="rId2"/>
              </a:rPr>
              <a:t>ktc01@mail.ru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en-US" sz="3200" b="1" dirty="0" smtClean="0"/>
              <a:t>http</a:t>
            </a:r>
            <a:r>
              <a:rPr lang="en-US" sz="3200" b="1" dirty="0"/>
              <a:t>://www.spbniif.ru/antitabak.html</a:t>
            </a:r>
            <a:endParaRPr lang="ru-RU" sz="3200" b="1" dirty="0" smtClean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74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Зависимость от табака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3312" y="1480458"/>
            <a:ext cx="8946541" cy="47679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Это диагноз хронического заболевания!!! Лечение должно осуществляться:</a:t>
            </a:r>
          </a:p>
          <a:p>
            <a:r>
              <a:rPr lang="ru-RU" sz="2600" b="1" dirty="0"/>
              <a:t>с</a:t>
            </a:r>
            <a:r>
              <a:rPr lang="ru-RU" sz="2600" b="1" dirty="0" smtClean="0"/>
              <a:t> соответствии со стандартом</a:t>
            </a:r>
          </a:p>
          <a:p>
            <a:r>
              <a:rPr lang="ru-RU" sz="2600" b="1" dirty="0"/>
              <a:t>с</a:t>
            </a:r>
            <a:r>
              <a:rPr lang="ru-RU" sz="2600" b="1" dirty="0" smtClean="0"/>
              <a:t> применением научно-доказательного подхода и опыта специалиста</a:t>
            </a:r>
          </a:p>
          <a:p>
            <a:r>
              <a:rPr lang="ru-RU" sz="2600" b="1" dirty="0"/>
              <a:t>с</a:t>
            </a:r>
            <a:r>
              <a:rPr lang="ru-RU" sz="2600" b="1" dirty="0" smtClean="0"/>
              <a:t> учетом  личности и предпочтений пациента. </a:t>
            </a:r>
            <a:r>
              <a:rPr lang="ru-RU" sz="2600" b="1" u="sng" dirty="0" err="1" smtClean="0"/>
              <a:t>Комплайенс</a:t>
            </a:r>
            <a:r>
              <a:rPr lang="ru-RU" sz="2600" b="1" u="sng" dirty="0" smtClean="0"/>
              <a:t>!</a:t>
            </a:r>
          </a:p>
          <a:p>
            <a:r>
              <a:rPr lang="ru-RU" sz="2600" b="1" dirty="0"/>
              <a:t>н</a:t>
            </a:r>
            <a:r>
              <a:rPr lang="ru-RU" sz="2600" b="1" dirty="0" smtClean="0"/>
              <a:t>еобходимо учитывать периодичность болезни(обострения, ремиссии)</a:t>
            </a:r>
          </a:p>
          <a:p>
            <a:r>
              <a:rPr lang="ru-RU" sz="2600" b="1" dirty="0"/>
              <a:t>н</a:t>
            </a:r>
            <a:r>
              <a:rPr lang="ru-RU" sz="2600" b="1" dirty="0" smtClean="0"/>
              <a:t>еобходимо учитывать побочное действие вмешательств (как немедикаментозных, так и медикаментозных)</a:t>
            </a:r>
          </a:p>
          <a:p>
            <a:r>
              <a:rPr lang="ru-RU" sz="2600" b="1" u="sng" dirty="0" smtClean="0"/>
              <a:t>Обязательное составление «Плана отказа от табака» и ему следование</a:t>
            </a:r>
          </a:p>
          <a:p>
            <a:endParaRPr lang="ru-RU" sz="2600" b="1" u="sng" dirty="0" smtClean="0"/>
          </a:p>
          <a:p>
            <a:pPr marL="0" indent="0">
              <a:buNone/>
            </a:pPr>
            <a:r>
              <a:rPr lang="en-US" dirty="0" smtClean="0"/>
              <a:t>Combined </a:t>
            </a:r>
            <a:r>
              <a:rPr lang="en-US" dirty="0"/>
              <a:t>pharmacotherapy and </a:t>
            </a:r>
            <a:r>
              <a:rPr lang="en-US" dirty="0" err="1"/>
              <a:t>behavioural</a:t>
            </a:r>
            <a:r>
              <a:rPr lang="en-US" dirty="0"/>
              <a:t> interventions for smoking </a:t>
            </a:r>
            <a:r>
              <a:rPr lang="en-US" dirty="0" smtClean="0"/>
              <a:t>cessation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r>
              <a:rPr lang="en-US" dirty="0"/>
              <a:t>Lindsay F </a:t>
            </a:r>
            <a:r>
              <a:rPr lang="en-US" dirty="0" smtClean="0"/>
              <a:t>Stead </a:t>
            </a:r>
            <a:r>
              <a:rPr lang="en-US" dirty="0"/>
              <a:t>, Tim </a:t>
            </a:r>
            <a:r>
              <a:rPr lang="en-US" dirty="0" smtClean="0"/>
              <a:t>Lancaster,  Nuffield </a:t>
            </a:r>
            <a:r>
              <a:rPr lang="en-US" dirty="0"/>
              <a:t>Department of Primary Care Health Sciences, University of Oxford, Oxford, </a:t>
            </a:r>
            <a:r>
              <a:rPr lang="en-US" dirty="0" err="1" smtClean="0"/>
              <a:t>Uk</a:t>
            </a:r>
            <a:r>
              <a:rPr lang="en-US" dirty="0" smtClean="0"/>
              <a:t> . www.tobaccocochrane.org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383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Механизмы никотиновой зависимости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Биохимическая зависимость: обусловлена выбросом дофамина в </a:t>
            </a:r>
            <a:r>
              <a:rPr lang="ru-RU" b="1" dirty="0" err="1"/>
              <a:t>лимбической</a:t>
            </a:r>
            <a:r>
              <a:rPr lang="ru-RU" b="1" dirty="0"/>
              <a:t> системе, формированием удовольствия, снижением толерантности к </a:t>
            </a:r>
            <a:r>
              <a:rPr lang="ru-RU" b="1" dirty="0" smtClean="0"/>
              <a:t>никотину, увеличением числа новых никотиновых рецепторов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Психологическая (поведенческая</a:t>
            </a:r>
            <a:r>
              <a:rPr lang="ru-RU" b="1" dirty="0" smtClean="0"/>
              <a:t>) зависимость: </a:t>
            </a:r>
            <a:r>
              <a:rPr lang="ru-RU" b="1" dirty="0"/>
              <a:t>основана на теории И.П. </a:t>
            </a:r>
            <a:r>
              <a:rPr lang="ru-RU" b="1" dirty="0" smtClean="0"/>
              <a:t>Павлова  - запуска условных рефлексов   их подкрепления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Необходимо воздействие на рецепторы: уменьшить их количество, снизить порог чувствительности – </a:t>
            </a:r>
            <a:r>
              <a:rPr lang="ru-RU" sz="2800" b="1" u="sng" dirty="0" smtClean="0"/>
              <a:t>поведенческая терапия или фармакотерапия</a:t>
            </a:r>
          </a:p>
          <a:p>
            <a:r>
              <a:rPr lang="ru-RU" b="1" dirty="0" smtClean="0"/>
              <a:t>Необходимо выявление триггеров и разрыв цепи условного рефлекса – </a:t>
            </a:r>
            <a:r>
              <a:rPr lang="ru-RU" sz="2800" b="1" u="sng" dirty="0" smtClean="0"/>
              <a:t>План отказа от табака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304481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Оценка степени никотиновой зависимости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Всем пациентам, как правило,  требуется помощь в </a:t>
            </a:r>
            <a:r>
              <a:rPr lang="ru-RU" sz="2000" b="1" u="sng" dirty="0" smtClean="0"/>
              <a:t>виде Плана отказа от табака</a:t>
            </a:r>
          </a:p>
          <a:p>
            <a:r>
              <a:rPr lang="ru-RU" sz="2000" b="1" dirty="0" smtClean="0"/>
              <a:t>Сумма баллов 6 и более свидетельствует о высокой степени зависимости</a:t>
            </a:r>
          </a:p>
          <a:p>
            <a:r>
              <a:rPr lang="ru-RU" sz="2000" b="1" dirty="0" smtClean="0"/>
              <a:t>Как правило, таким пациентам требуется психологическая и фармакологическая коррекция</a:t>
            </a:r>
            <a:endParaRPr lang="ru-RU" sz="2000" b="1" dirty="0"/>
          </a:p>
        </p:txBody>
      </p:sp>
      <p:pic>
        <p:nvPicPr>
          <p:cNvPr id="4098" name="Picture 2" descr="Тест Фагерстрема для оценки степени никотиновой зависимост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56092"/>
            <a:ext cx="4395787" cy="42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Разработка Плана отказа от табака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Существенно повышает эффективность отказа (</a:t>
            </a:r>
            <a:r>
              <a:rPr lang="ru-RU" b="1" dirty="0" err="1" smtClean="0"/>
              <a:t>Кохрановские</a:t>
            </a:r>
            <a:r>
              <a:rPr lang="ru-RU" b="1" dirty="0" smtClean="0"/>
              <a:t> обзоры)</a:t>
            </a:r>
          </a:p>
          <a:p>
            <a:r>
              <a:rPr lang="ru-RU" b="1" dirty="0" smtClean="0"/>
              <a:t>Оценка степени зависимости</a:t>
            </a:r>
          </a:p>
          <a:p>
            <a:r>
              <a:rPr lang="ru-RU" b="1" dirty="0" smtClean="0"/>
              <a:t>Оценка мотивации и выявление поведенческих триггеров</a:t>
            </a:r>
          </a:p>
          <a:p>
            <a:r>
              <a:rPr lang="ru-RU" b="1" dirty="0" smtClean="0"/>
              <a:t>Выбор времени начала действий (крайне важно!) по отказу с ДАТОЙ ПОЛНОГО ОТКАЗА ОТ ТАБАКА</a:t>
            </a:r>
          </a:p>
          <a:p>
            <a:r>
              <a:rPr lang="ru-RU" b="1" dirty="0" smtClean="0"/>
              <a:t>Обеспечение поддержки</a:t>
            </a:r>
          </a:p>
          <a:p>
            <a:r>
              <a:rPr lang="ru-RU" b="1" dirty="0" smtClean="0"/>
              <a:t>Обеспечение активного контроля в определенные периоды абстинентного синдрома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Почему именно нужен План?</a:t>
            </a:r>
          </a:p>
          <a:p>
            <a:endParaRPr lang="ru-RU" b="1" dirty="0"/>
          </a:p>
          <a:p>
            <a:r>
              <a:rPr lang="ru-RU" b="1" dirty="0" smtClean="0"/>
              <a:t>Стадии изменения поведения (по </a:t>
            </a:r>
            <a:r>
              <a:rPr lang="en-US" b="1" dirty="0" err="1" smtClean="0"/>
              <a:t>J.Prochaska</a:t>
            </a:r>
            <a:r>
              <a:rPr lang="en-US" b="1" dirty="0"/>
              <a:t>,</a:t>
            </a:r>
            <a:r>
              <a:rPr lang="en-US" b="1" dirty="0" smtClean="0"/>
              <a:t> 1992)</a:t>
            </a:r>
            <a:endParaRPr lang="ru-RU" b="1" dirty="0" smtClean="0"/>
          </a:p>
          <a:p>
            <a:r>
              <a:rPr lang="ru-RU" sz="1600" b="1" dirty="0" smtClean="0"/>
              <a:t>Отсутствие </a:t>
            </a:r>
            <a:r>
              <a:rPr lang="ru-RU" sz="1600" b="1" dirty="0"/>
              <a:t>намерения</a:t>
            </a:r>
          </a:p>
          <a:p>
            <a:r>
              <a:rPr lang="ru-RU" sz="1600" b="1" dirty="0"/>
              <a:t>Формирование намерения</a:t>
            </a:r>
          </a:p>
          <a:p>
            <a:r>
              <a:rPr lang="ru-RU" sz="1600" b="1" dirty="0"/>
              <a:t>Подготовка к действию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Начало действия, поддержка действия</a:t>
            </a:r>
            <a:endParaRPr lang="ru-RU" sz="1600" b="1" dirty="0">
              <a:solidFill>
                <a:schemeClr val="accent1"/>
              </a:solidFill>
            </a:endParaRPr>
          </a:p>
          <a:p>
            <a:r>
              <a:rPr lang="ru-RU" sz="1600" b="1" dirty="0" smtClean="0">
                <a:solidFill>
                  <a:schemeClr val="accent1"/>
                </a:solidFill>
              </a:rPr>
              <a:t>Срыв действия</a:t>
            </a:r>
            <a:endParaRPr lang="ru-RU" sz="1600" b="1" dirty="0">
              <a:solidFill>
                <a:schemeClr val="accent1"/>
              </a:solidFill>
            </a:endParaRPr>
          </a:p>
          <a:p>
            <a:r>
              <a:rPr lang="ru-RU" sz="1600" b="1" dirty="0" smtClean="0"/>
              <a:t>Возобновление действия</a:t>
            </a:r>
            <a:endParaRPr lang="ru-RU" sz="1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03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Побочные явления вмешательства                         по отказу от табака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Побочные явления 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Прибавка веса</a:t>
            </a:r>
          </a:p>
          <a:p>
            <a:endParaRPr lang="ru-RU" b="1" dirty="0"/>
          </a:p>
          <a:p>
            <a:r>
              <a:rPr lang="ru-RU" b="1" dirty="0" smtClean="0"/>
              <a:t>Абстинентный синдром: выраженность наибольшая на 5-6 день, раздражительность, </a:t>
            </a:r>
            <a:r>
              <a:rPr lang="ru-RU" b="1" dirty="0" err="1" smtClean="0"/>
              <a:t>бессоница</a:t>
            </a:r>
            <a:r>
              <a:rPr lang="ru-RU" b="1" dirty="0" smtClean="0"/>
              <a:t>, </a:t>
            </a:r>
            <a:r>
              <a:rPr lang="ru-RU" b="1" u="sng" dirty="0" smtClean="0"/>
              <a:t>усиление ХОБЛ</a:t>
            </a:r>
            <a:r>
              <a:rPr lang="ru-RU" b="1" dirty="0" smtClean="0"/>
              <a:t>, расстройства со стороны других систем и органов, исчезает к концу 1-2 месяца</a:t>
            </a:r>
          </a:p>
          <a:p>
            <a:endParaRPr lang="ru-RU" b="1" dirty="0"/>
          </a:p>
          <a:p>
            <a:r>
              <a:rPr lang="ru-RU" b="1" dirty="0" smtClean="0"/>
              <a:t>Побочные действия НЗТ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Действия медика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/>
              <a:t>Важно предупредить! Рекомендуются достаточная физическая активность и рациональное питание</a:t>
            </a:r>
          </a:p>
          <a:p>
            <a:r>
              <a:rPr lang="ru-RU" b="1" dirty="0" err="1" smtClean="0"/>
              <a:t>Проактивность</a:t>
            </a:r>
            <a:r>
              <a:rPr lang="ru-RU" b="1" dirty="0" smtClean="0"/>
              <a:t> вмешательств в эти дни (поддержка: звонок, СМС, назначение визита и т.д.)</a:t>
            </a:r>
          </a:p>
          <a:p>
            <a:r>
              <a:rPr lang="ru-RU" b="1" dirty="0" smtClean="0"/>
              <a:t>Медикаментозная коррекция</a:t>
            </a:r>
          </a:p>
          <a:p>
            <a:r>
              <a:rPr lang="ru-RU" b="1" dirty="0" smtClean="0"/>
              <a:t>Фармакотерапия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5824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Профилактика и лечение абстинентного синдрома: фармакотерапия 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		</a:t>
            </a:r>
            <a:r>
              <a:rPr lang="ru-RU" sz="2800" b="1" dirty="0" smtClean="0">
                <a:solidFill>
                  <a:srgbClr val="C00000"/>
                </a:solidFill>
              </a:rPr>
              <a:t>Пока в России назначается крайне редко!!!</a:t>
            </a:r>
          </a:p>
          <a:p>
            <a:r>
              <a:rPr lang="ru-RU" sz="2800" b="1" dirty="0" err="1" smtClean="0"/>
              <a:t>Никотинзаместительная</a:t>
            </a:r>
            <a:r>
              <a:rPr lang="ru-RU" sz="2800" b="1" dirty="0" smtClean="0"/>
              <a:t> терапия </a:t>
            </a:r>
          </a:p>
          <a:p>
            <a:r>
              <a:rPr lang="ru-RU" sz="2800" b="1" dirty="0" err="1" smtClean="0"/>
              <a:t>Варениклин</a:t>
            </a:r>
            <a:endParaRPr lang="ru-RU" sz="2800" b="1" dirty="0" smtClean="0"/>
          </a:p>
          <a:p>
            <a:r>
              <a:rPr lang="ru-RU" sz="2800" b="1" dirty="0" err="1" smtClean="0"/>
              <a:t>Бупропион</a:t>
            </a:r>
            <a:r>
              <a:rPr lang="ru-RU" sz="2800" b="1" dirty="0" smtClean="0"/>
              <a:t> (антидепрессант, антагонист никотиновых </a:t>
            </a:r>
            <a:r>
              <a:rPr lang="ru-RU" sz="2800" b="1" dirty="0" err="1" smtClean="0"/>
              <a:t>ацетилходиновых</a:t>
            </a:r>
            <a:r>
              <a:rPr lang="ru-RU" sz="2800" b="1" dirty="0" smtClean="0"/>
              <a:t> рецепторов)</a:t>
            </a:r>
          </a:p>
          <a:p>
            <a:r>
              <a:rPr lang="ru-RU" sz="2800" b="1" dirty="0" err="1" smtClean="0"/>
              <a:t>Табекс</a:t>
            </a:r>
            <a:r>
              <a:rPr lang="ru-RU" sz="2800" b="1" dirty="0" smtClean="0"/>
              <a:t> </a:t>
            </a:r>
            <a:r>
              <a:rPr lang="ru-RU" sz="2600" b="1" dirty="0" smtClean="0"/>
              <a:t>(</a:t>
            </a:r>
            <a:r>
              <a:rPr lang="ru-RU" sz="2600" b="1" dirty="0" err="1" smtClean="0"/>
              <a:t>цитизин</a:t>
            </a:r>
            <a:r>
              <a:rPr lang="ru-RU" sz="2600" b="1" dirty="0" smtClean="0"/>
              <a:t>, алкалоид растительного происхождения с н-холиномиметическим действием, имеет сходство к никотину, но дозируется, конкурирует с никотином и снижает зависимость)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772551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/>
              <a:t>Никотинзаместительная</a:t>
            </a:r>
            <a:r>
              <a:rPr lang="ru-RU" sz="3600" b="1" dirty="0" smtClean="0"/>
              <a:t> терапия (НЗТ): </a:t>
            </a:r>
            <a:r>
              <a:rPr lang="ru-RU" sz="2400" b="1" dirty="0" smtClean="0"/>
              <a:t>пластыри, жевательная резинка, спреи, ингаляторы, таблетки для рассасывания. Дозированная доставка никотина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67247" y="2280566"/>
            <a:ext cx="8142287" cy="4221834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 smtClean="0"/>
              <a:t>Повышают шанс бросить курить</a:t>
            </a:r>
          </a:p>
          <a:p>
            <a:r>
              <a:rPr lang="ru-RU" sz="2800" b="1" dirty="0" smtClean="0"/>
              <a:t>Снижают выраженность синдрома абстиненции</a:t>
            </a:r>
          </a:p>
          <a:p>
            <a:r>
              <a:rPr lang="ru-RU" sz="2800" b="1" dirty="0" smtClean="0"/>
              <a:t>Как правило, назначают на 3 </a:t>
            </a:r>
            <a:r>
              <a:rPr lang="ru-RU" sz="2800" b="1" dirty="0" err="1" smtClean="0"/>
              <a:t>мес</a:t>
            </a:r>
            <a:endParaRPr lang="ru-RU" sz="2800" b="1" dirty="0"/>
          </a:p>
          <a:p>
            <a:r>
              <a:rPr lang="ru-RU" sz="2800" b="1" dirty="0" smtClean="0"/>
              <a:t>Различные схемы, дозировки зависят от степени зависимости</a:t>
            </a:r>
          </a:p>
          <a:p>
            <a:r>
              <a:rPr lang="ru-RU" sz="2800" b="1" u="sng" dirty="0" smtClean="0"/>
              <a:t>Необходимо использовать только вместе  с консультированием</a:t>
            </a:r>
          </a:p>
          <a:p>
            <a:r>
              <a:rPr lang="ru-RU" sz="2800" b="1" dirty="0" smtClean="0"/>
              <a:t>Различные формы НЗТ можно комбинировать</a:t>
            </a:r>
          </a:p>
          <a:p>
            <a:r>
              <a:rPr lang="ru-RU" sz="2800" b="1" dirty="0" smtClean="0"/>
              <a:t>Есть побочные и  действия и противопоказания (дети и подростки, беременные и кормящие, острые сердечно-сосудистые состояния</a:t>
            </a:r>
            <a:r>
              <a:rPr lang="ru-RU" sz="2800" b="1" dirty="0" smtClean="0"/>
              <a:t>)</a:t>
            </a:r>
          </a:p>
          <a:p>
            <a:endParaRPr lang="ru-RU" sz="2800" b="1" dirty="0" smtClean="0"/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Stead, LF (Nov 14, 2012). «Nicotine replacement therapy for smoking </a:t>
            </a:r>
            <a:r>
              <a:rPr lang="en-US" sz="15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cessation».</a:t>
            </a:r>
            <a:r>
              <a:rPr lang="en-US" sz="15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en-US" sz="15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Cochrane database of systematic reviews</a:t>
            </a:r>
            <a:r>
              <a:rPr 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11: CD000146. </a:t>
            </a:r>
            <a:endParaRPr lang="ru-RU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Garvey </a:t>
            </a:r>
            <a:r>
              <a:rPr lang="en-US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AJ </a:t>
            </a:r>
            <a:r>
              <a:rPr lang="en-US" sz="15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et al.</a:t>
            </a:r>
            <a:r>
              <a:rPr lang="en-US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«Effects of nicotine gum dose by level of nicotine </a:t>
            </a:r>
            <a:r>
              <a:rPr lang="en-US" sz="15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dependence.».</a:t>
            </a:r>
            <a:r>
              <a:rPr lang="en-US" sz="15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Nicotine</a:t>
            </a:r>
            <a:r>
              <a:rPr lang="en-US" sz="15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&amp; Tobacco Research</a:t>
            </a:r>
            <a:r>
              <a:rPr lang="en-US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(2 (1)): 53-63. </a:t>
            </a:r>
            <a:r>
              <a:rPr lang="en-US" sz="1500" b="1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2" tooltip="Идентификатор цифрового объекта"/>
              </a:rPr>
              <a:t>DOI</a:t>
            </a:r>
            <a:r>
              <a:rPr lang="en-US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1500" b="1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/>
              </a:rPr>
              <a:t>10.1080/14622200050011303</a:t>
            </a:r>
            <a:r>
              <a:rPr lang="en-US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en-US" sz="1500" b="1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4"/>
              </a:rPr>
              <a:t>PMID 11072441</a:t>
            </a:r>
            <a:r>
              <a:rPr lang="en-US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Проверено 2015-08-28</a:t>
            </a:r>
            <a:r>
              <a:rPr lang="ru-RU" sz="17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sz="17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upload.wikimedia.org/wikipedia/commons/thumb/9/94/Nicoderm.JPG/1024px-Nicode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-3146425"/>
            <a:ext cx="887679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9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НЗТ: жевательные резинки </a:t>
            </a:r>
            <a:br>
              <a:rPr lang="ru-RU" sz="4400" b="1" dirty="0"/>
            </a:br>
            <a:r>
              <a:rPr lang="en-US" dirty="0"/>
              <a:t/>
            </a:r>
            <a:br>
              <a:rPr lang="en-US" dirty="0"/>
            </a:br>
            <a:endParaRPr lang="ru-RU" sz="3200" dirty="0"/>
          </a:p>
        </p:txBody>
      </p:sp>
      <p:sp>
        <p:nvSpPr>
          <p:cNvPr id="6" name="Объект 3"/>
          <p:cNvSpPr>
            <a:spLocks noGrp="1"/>
          </p:cNvSpPr>
          <p:nvPr>
            <p:ph sz="half" idx="1"/>
          </p:nvPr>
        </p:nvSpPr>
        <p:spPr>
          <a:xfrm>
            <a:off x="1103312" y="1261641"/>
            <a:ext cx="5274339" cy="5370653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 smtClean="0"/>
              <a:t>Дозировки 2 и 4 мг, в день до 8-10 </a:t>
            </a:r>
            <a:r>
              <a:rPr lang="ru-RU" sz="1700" b="1" dirty="0" err="1" smtClean="0"/>
              <a:t>таб</a:t>
            </a:r>
            <a:r>
              <a:rPr lang="ru-RU" sz="1700" b="1" dirty="0" smtClean="0"/>
              <a:t>, применять правильно</a:t>
            </a:r>
          </a:p>
          <a:p>
            <a:r>
              <a:rPr lang="ru-RU" sz="1700" b="1" dirty="0" smtClean="0"/>
              <a:t>Постепенно снижают дозу</a:t>
            </a:r>
          </a:p>
          <a:p>
            <a:r>
              <a:rPr lang="ru-RU" sz="1700" b="1" dirty="0" smtClean="0"/>
              <a:t>На начальных этапах можно курить, но необходимо установить ДАТУ ПОЛНОГО ОТКАЗА  ОТ ТАБАКА</a:t>
            </a:r>
            <a:endParaRPr lang="ru-RU" sz="1700" b="1" dirty="0"/>
          </a:p>
          <a:p>
            <a:r>
              <a:rPr lang="ru-RU" sz="1700" b="1" dirty="0" smtClean="0"/>
              <a:t>Использовать только вместе  с консультированием</a:t>
            </a:r>
          </a:p>
          <a:p>
            <a:r>
              <a:rPr lang="ru-RU" sz="1700" b="1" dirty="0" smtClean="0"/>
              <a:t>Можно комбинировать с </a:t>
            </a:r>
            <a:r>
              <a:rPr lang="ru-RU" sz="1700" b="1" dirty="0" err="1" smtClean="0"/>
              <a:t>трансдермальным</a:t>
            </a:r>
            <a:r>
              <a:rPr lang="ru-RU" sz="1700" b="1" dirty="0" smtClean="0"/>
              <a:t> пластырем</a:t>
            </a:r>
          </a:p>
          <a:p>
            <a:r>
              <a:rPr lang="ru-RU" sz="1700" b="1" dirty="0" smtClean="0"/>
              <a:t>Побочные действия: головная боль, сердцебиение, тошнота, эритема, нельзя назначать с теофиллином</a:t>
            </a:r>
            <a:endParaRPr lang="en-US" sz="1700" b="1" dirty="0" smtClean="0"/>
          </a:p>
          <a:p>
            <a:r>
              <a:rPr lang="ru-RU" sz="1700" b="1" dirty="0" smtClean="0"/>
              <a:t>Нельзя в остром периоде инфаркта, инсульта и </a:t>
            </a:r>
            <a:r>
              <a:rPr lang="ru-RU" sz="1700" b="1" dirty="0" smtClean="0"/>
              <a:t>нестабильной </a:t>
            </a:r>
            <a:r>
              <a:rPr lang="ru-RU" sz="1700" b="1" dirty="0" smtClean="0"/>
              <a:t>стенокардии</a:t>
            </a:r>
          </a:p>
          <a:p>
            <a:r>
              <a:rPr lang="ru-RU" sz="1700" b="1" dirty="0" smtClean="0"/>
              <a:t>При беременности и кормлении нежелательно</a:t>
            </a:r>
          </a:p>
          <a:p>
            <a:r>
              <a:rPr lang="ru-RU" sz="1700" b="1" dirty="0" smtClean="0"/>
              <a:t>Стоимость 400 р 30 штук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 descr="http://www.nicorette.ru/sites/nicorette_ru/files/g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33" y="1748059"/>
            <a:ext cx="4153129" cy="31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66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НЗТ: </a:t>
            </a:r>
            <a:r>
              <a:rPr lang="ru-RU" b="1" dirty="0" err="1" smtClean="0"/>
              <a:t>трансдермальный</a:t>
            </a:r>
            <a:r>
              <a:rPr lang="ru-RU" b="1" dirty="0" smtClean="0"/>
              <a:t> пластырь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err="1" smtClean="0"/>
              <a:t>Трансдермальная</a:t>
            </a:r>
            <a:r>
              <a:rPr lang="ru-RU" sz="1600" b="1" dirty="0" smtClean="0"/>
              <a:t> терапевтическая система,  10-20-30 </a:t>
            </a:r>
            <a:r>
              <a:rPr lang="ru-RU" sz="1600" b="1" dirty="0" err="1" smtClean="0"/>
              <a:t>кв</a:t>
            </a:r>
            <a:r>
              <a:rPr lang="ru-RU" sz="1600" b="1" dirty="0" smtClean="0"/>
              <a:t> см, с выделяемой дозой  за 16 часов соответственно 10-15-25  мг никотина</a:t>
            </a:r>
          </a:p>
          <a:p>
            <a:r>
              <a:rPr lang="ru-RU" sz="1600" b="1" dirty="0" smtClean="0"/>
              <a:t>Начинают с большой дозы и дозу уменьшают</a:t>
            </a:r>
          </a:p>
          <a:p>
            <a:r>
              <a:rPr lang="ru-RU" sz="1600" b="1" dirty="0" smtClean="0"/>
              <a:t>Участки прикрепления необходимо менять</a:t>
            </a:r>
          </a:p>
          <a:p>
            <a:r>
              <a:rPr lang="ru-RU" sz="1600" b="1" dirty="0" smtClean="0"/>
              <a:t>Никотин выделяется постоянно, при этом курить нельзя</a:t>
            </a:r>
          </a:p>
          <a:p>
            <a:r>
              <a:rPr lang="ru-RU" sz="1600" b="1" dirty="0" smtClean="0"/>
              <a:t>Можно комбинировать с жевательной резинкой</a:t>
            </a:r>
          </a:p>
          <a:p>
            <a:r>
              <a:rPr lang="ru-RU" sz="1600" b="1" dirty="0" smtClean="0"/>
              <a:t>Стоимость около 700 </a:t>
            </a:r>
            <a:r>
              <a:rPr lang="ru-RU" sz="1600" b="1" dirty="0" err="1" smtClean="0"/>
              <a:t>руб</a:t>
            </a:r>
            <a:r>
              <a:rPr lang="ru-RU" sz="1600" b="1" dirty="0" smtClean="0"/>
              <a:t> (на неделю)</a:t>
            </a:r>
            <a:endParaRPr lang="ru-RU" sz="1600" b="1" dirty="0"/>
          </a:p>
        </p:txBody>
      </p:sp>
      <p:pic>
        <p:nvPicPr>
          <p:cNvPr id="1026" name="Picture 2" descr="http://www.vidal.ru/upload/products/nicorette-tt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69" y="2239617"/>
            <a:ext cx="2616648" cy="35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607857"/>
          </a:xfrm>
        </p:spPr>
        <p:txBody>
          <a:bodyPr/>
          <a:lstStyle/>
          <a:p>
            <a:r>
              <a:rPr lang="ru-RU" sz="3600" b="1" dirty="0" err="1" smtClean="0"/>
              <a:t>Варениклин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чампикс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en-US" sz="3200" b="1" dirty="0" smtClean="0"/>
              <a:t>Pfizer </a:t>
            </a:r>
            <a:r>
              <a:rPr lang="ru-RU" sz="3200" b="1" dirty="0" smtClean="0"/>
              <a:t> </a:t>
            </a:r>
            <a:r>
              <a:rPr lang="ru-RU" sz="2400" b="1" dirty="0" smtClean="0"/>
              <a:t>(отпускается    </a:t>
            </a:r>
            <a:r>
              <a:rPr lang="ru-RU" sz="2400" b="1" dirty="0" smtClean="0"/>
              <a:t>по </a:t>
            </a:r>
            <a:r>
              <a:rPr lang="ru-RU" sz="2400" b="1" dirty="0" smtClean="0"/>
              <a:t>рецепту)</a:t>
            </a:r>
            <a:endParaRPr lang="ru-RU" sz="2400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103312" y="1736203"/>
            <a:ext cx="5181741" cy="47456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Н-</a:t>
            </a:r>
            <a:r>
              <a:rPr lang="ru-RU" b="1" dirty="0" err="1" smtClean="0"/>
              <a:t>холинорецепторов</a:t>
            </a:r>
            <a:r>
              <a:rPr lang="ru-RU" b="1" dirty="0" smtClean="0"/>
              <a:t> агонист (частичный) и антагонист</a:t>
            </a:r>
          </a:p>
          <a:p>
            <a:r>
              <a:rPr lang="ru-RU" b="1" dirty="0" smtClean="0"/>
              <a:t>Блокирует </a:t>
            </a:r>
            <a:r>
              <a:rPr lang="ru-RU" b="1" dirty="0" err="1" smtClean="0"/>
              <a:t>нейрональный</a:t>
            </a:r>
            <a:r>
              <a:rPr lang="ru-RU" b="1" dirty="0" smtClean="0"/>
              <a:t> механизм, который лежит в основе формирования никотиновой зависимости</a:t>
            </a:r>
          </a:p>
          <a:p>
            <a:r>
              <a:rPr lang="ru-RU" b="1" dirty="0" smtClean="0"/>
              <a:t>Схема лечения (0.5 мг/сутки с увеличением дозы до 1 мг в сутки) до 12 </a:t>
            </a:r>
            <a:r>
              <a:rPr lang="ru-RU" b="1" dirty="0" err="1" smtClean="0"/>
              <a:t>нед</a:t>
            </a:r>
            <a:endParaRPr lang="ru-RU" b="1" dirty="0" smtClean="0"/>
          </a:p>
          <a:p>
            <a:r>
              <a:rPr lang="ru-RU" b="1" dirty="0" smtClean="0"/>
              <a:t>В первые 1-2 недели разрешается курение но должна быть установлена ДАТА ПОЛНОГО ОТКАЗА ОТ ТАБАКА</a:t>
            </a:r>
          </a:p>
          <a:p>
            <a:r>
              <a:rPr lang="ru-RU" b="1" dirty="0" smtClean="0"/>
              <a:t>Побочные действия: </a:t>
            </a:r>
            <a:r>
              <a:rPr lang="ru-RU" b="1" dirty="0" err="1" smtClean="0"/>
              <a:t>бессоница</a:t>
            </a:r>
            <a:r>
              <a:rPr lang="ru-RU" b="1" dirty="0" smtClean="0"/>
              <a:t>, тошнота, головная боль и другие</a:t>
            </a:r>
          </a:p>
          <a:p>
            <a:r>
              <a:rPr lang="ru-RU" b="1" dirty="0" smtClean="0"/>
              <a:t>Нежелательно комбинировать с НЗТ и другими средствами</a:t>
            </a:r>
          </a:p>
          <a:p>
            <a:r>
              <a:rPr lang="ru-RU" b="1" dirty="0" smtClean="0"/>
              <a:t>Стоимость 112 </a:t>
            </a:r>
            <a:r>
              <a:rPr lang="ru-RU" b="1" dirty="0" err="1" smtClean="0"/>
              <a:t>шт</a:t>
            </a:r>
            <a:r>
              <a:rPr lang="ru-RU" b="1" dirty="0" smtClean="0"/>
              <a:t>  3000 </a:t>
            </a:r>
            <a:r>
              <a:rPr lang="ru-RU" b="1" dirty="0" err="1" smtClean="0"/>
              <a:t>руб</a:t>
            </a:r>
            <a:endParaRPr lang="ru-RU" b="1" dirty="0"/>
          </a:p>
        </p:txBody>
      </p:sp>
      <p:pic>
        <p:nvPicPr>
          <p:cNvPr id="3074" name="Picture 2" descr="Чампикс® таблетки, покрытые пленочной оболочкой, в комплекте; комплект, упаковка картонная 1; №&amp;nbsp;ЛСР-006439/08, 2008-08-11 от Pfizer Manufacturing Deutschland (Германия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69" y="1736203"/>
            <a:ext cx="2967903" cy="38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5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807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Категории населения по отношению                         к курению табака – ведущему фактору риска неинфекционных заболеваний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926015"/>
              </p:ext>
            </p:extLst>
          </p:nvPr>
        </p:nvGraphicFramePr>
        <p:xfrm>
          <a:off x="698500" y="2755902"/>
          <a:ext cx="1030732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320"/>
              </a:tblGrid>
              <a:tr h="645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Никогда не курили</a:t>
                      </a:r>
                      <a:r>
                        <a:rPr lang="ru-RU" sz="2400" b="1" smtClean="0"/>
                        <a:t>, ответственны </a:t>
                      </a:r>
                      <a:r>
                        <a:rPr lang="ru-RU" sz="2400" b="1" dirty="0" smtClean="0"/>
                        <a:t>к своему</a:t>
                      </a:r>
                      <a:r>
                        <a:rPr lang="ru-RU" sz="2400" b="1" baseline="0" dirty="0" smtClean="0"/>
                        <a:t> здоровью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</a:tr>
              <a:tr h="37414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Курили</a:t>
                      </a:r>
                      <a:r>
                        <a:rPr lang="ru-RU" sz="2400" b="1" baseline="0" dirty="0" smtClean="0"/>
                        <a:t> и отказались от этого фактора риска</a:t>
                      </a:r>
                      <a:endParaRPr lang="ru-RU" sz="2400" b="1" dirty="0"/>
                    </a:p>
                  </a:txBody>
                  <a:tcPr/>
                </a:tc>
              </a:tr>
              <a:tr h="37414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Отказались от табака, но возобновили курение</a:t>
                      </a:r>
                      <a:endParaRPr lang="ru-RU" sz="2400" b="1" dirty="0"/>
                    </a:p>
                  </a:txBody>
                  <a:tcPr/>
                </a:tc>
              </a:tr>
              <a:tr h="37414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Активные курильщики, мотивированные на отказ от табака</a:t>
                      </a:r>
                      <a:endParaRPr lang="ru-RU" sz="2400" b="1" dirty="0"/>
                    </a:p>
                  </a:txBody>
                  <a:tcPr/>
                </a:tc>
              </a:tr>
              <a:tr h="37414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Активные</a:t>
                      </a:r>
                      <a:r>
                        <a:rPr lang="ru-RU" sz="2400" b="1" baseline="0" dirty="0" smtClean="0"/>
                        <a:t> курильщики пока не мотивированные на отказ от табака</a:t>
                      </a:r>
                      <a:endParaRPr lang="ru-RU" sz="2400" b="1" dirty="0"/>
                    </a:p>
                  </a:txBody>
                  <a:tcPr/>
                </a:tc>
              </a:tr>
              <a:tr h="37414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Пассивные курильщики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0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Другие </a:t>
            </a:r>
            <a:r>
              <a:rPr lang="ru-RU" sz="3600" b="1" dirty="0" smtClean="0"/>
              <a:t>методы</a:t>
            </a:r>
            <a:r>
              <a:rPr lang="ru-RU" sz="3600" b="1" dirty="0"/>
              <a:t> </a:t>
            </a:r>
            <a:r>
              <a:rPr lang="ru-RU" sz="3600" b="1" dirty="0" smtClean="0"/>
              <a:t>отказа от табака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акупунктура</a:t>
            </a:r>
          </a:p>
          <a:p>
            <a:r>
              <a:rPr lang="ru-RU" b="1" dirty="0" smtClean="0"/>
              <a:t> гипнотерапия </a:t>
            </a:r>
          </a:p>
          <a:p>
            <a:r>
              <a:rPr lang="ru-RU" b="1" dirty="0" smtClean="0"/>
              <a:t>лазеротерапия </a:t>
            </a:r>
          </a:p>
          <a:p>
            <a:r>
              <a:rPr lang="ru-RU" b="1" dirty="0"/>
              <a:t>г</a:t>
            </a:r>
            <a:r>
              <a:rPr lang="ru-RU" b="1" dirty="0" smtClean="0"/>
              <a:t>рупповые психологические тренинги</a:t>
            </a:r>
          </a:p>
          <a:p>
            <a:r>
              <a:rPr lang="ru-RU" b="1" dirty="0"/>
              <a:t>и</a:t>
            </a:r>
            <a:r>
              <a:rPr lang="ru-RU" b="1" dirty="0" smtClean="0"/>
              <a:t>ные нетрадиционные методы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Доказательной </a:t>
            </a:r>
            <a:r>
              <a:rPr lang="ru-RU" b="1" dirty="0"/>
              <a:t>медициной не рекомендованы, </a:t>
            </a:r>
            <a:r>
              <a:rPr lang="ru-RU" b="1" dirty="0" smtClean="0"/>
              <a:t>но их  </a:t>
            </a:r>
            <a:r>
              <a:rPr lang="ru-RU" b="1" dirty="0"/>
              <a:t>эффективность </a:t>
            </a:r>
            <a:r>
              <a:rPr lang="ru-RU" b="1" dirty="0" smtClean="0"/>
              <a:t>описана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029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Симптомы абстиненции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97306"/>
            <a:ext cx="8946541" cy="465109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Соматические</a:t>
            </a:r>
          </a:p>
          <a:p>
            <a:endParaRPr lang="ru-RU" sz="2400" b="1" dirty="0"/>
          </a:p>
          <a:p>
            <a:r>
              <a:rPr lang="ru-RU" sz="2400" b="1" dirty="0" smtClean="0"/>
              <a:t>Изменение аппетита</a:t>
            </a:r>
          </a:p>
          <a:p>
            <a:r>
              <a:rPr lang="ru-RU" sz="2400" b="1" dirty="0" smtClean="0"/>
              <a:t>Обострение бронхолегочных заболеваний</a:t>
            </a:r>
          </a:p>
          <a:p>
            <a:endParaRPr lang="ru-RU" sz="2400" b="1" dirty="0"/>
          </a:p>
          <a:p>
            <a:r>
              <a:rPr lang="ru-RU" sz="2400" b="1" dirty="0" smtClean="0"/>
              <a:t>Психические</a:t>
            </a:r>
          </a:p>
          <a:p>
            <a:endParaRPr lang="ru-RU" sz="2400" b="1" dirty="0"/>
          </a:p>
          <a:p>
            <a:r>
              <a:rPr lang="ru-RU" sz="2400" b="1" dirty="0" smtClean="0"/>
              <a:t>Неврозы</a:t>
            </a:r>
          </a:p>
          <a:p>
            <a:r>
              <a:rPr lang="ru-RU" sz="2400" b="1" dirty="0" smtClean="0"/>
              <a:t>Нарушение сна, работоспособности и т.д.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59197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2654" y="458924"/>
            <a:ext cx="5905966" cy="6926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Модельный ряд </a:t>
            </a: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небулайзеров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2016</a:t>
            </a: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2595145" y="6147939"/>
            <a:ext cx="1512167" cy="4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OMRON C30</a:t>
            </a:r>
          </a:p>
          <a:p>
            <a:pPr algn="ctr"/>
            <a:endParaRPr lang="en-US" sz="1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5663732" y="6264317"/>
            <a:ext cx="1584399" cy="4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OMRON C900</a:t>
            </a:r>
          </a:p>
          <a:p>
            <a:pPr algn="ctr"/>
            <a:endParaRPr lang="en-US" sz="1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296951" y="4385363"/>
            <a:ext cx="1978190" cy="30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OMRON C300 Complete</a:t>
            </a:r>
            <a:endParaRPr lang="en-US" sz="1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238578" y="4448276"/>
            <a:ext cx="1584399" cy="4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OMRON C24 Kids</a:t>
            </a:r>
          </a:p>
          <a:p>
            <a:pPr algn="ctr"/>
            <a:endParaRPr lang="en-US" sz="1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print"/>
          <a:srcRect l="14763" t="4926" r="5876" b="13368"/>
          <a:stretch>
            <a:fillRect/>
          </a:stretch>
        </p:blipFill>
        <p:spPr bwMode="auto">
          <a:xfrm>
            <a:off x="5571846" y="1074499"/>
            <a:ext cx="2053696" cy="158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81" y="1052445"/>
            <a:ext cx="20097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505" y="2262106"/>
            <a:ext cx="1361364" cy="208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C:\Users\nosvad\AppData\Local\Temp\SNAGHTML6ce8a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9" y="2705773"/>
            <a:ext cx="1945177" cy="18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819" y="1280511"/>
            <a:ext cx="644265" cy="141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/>
          <a:stretch>
            <a:fillRect/>
          </a:stretch>
        </p:blipFill>
        <p:spPr bwMode="auto">
          <a:xfrm>
            <a:off x="1822921" y="2824593"/>
            <a:ext cx="1992313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1" y="4705666"/>
            <a:ext cx="1912043" cy="16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0" t="6866" r="17696" b="2837"/>
          <a:stretch>
            <a:fillRect/>
          </a:stretch>
        </p:blipFill>
        <p:spPr bwMode="auto">
          <a:xfrm>
            <a:off x="8914621" y="2959332"/>
            <a:ext cx="1524365" cy="2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09" y="4540877"/>
            <a:ext cx="1474023" cy="16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1776040" y="4385363"/>
            <a:ext cx="1584399" cy="4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OMRON C28</a:t>
            </a:r>
          </a:p>
          <a:p>
            <a:pPr algn="ctr"/>
            <a:endParaRPr lang="en-US" sz="1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12" y="4854634"/>
            <a:ext cx="1950906" cy="145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16"/>
          <p:cNvSpPr txBox="1">
            <a:spLocks noChangeArrowheads="1"/>
          </p:cNvSpPr>
          <p:nvPr/>
        </p:nvSpPr>
        <p:spPr bwMode="auto">
          <a:xfrm>
            <a:off x="9111155" y="4639793"/>
            <a:ext cx="1584399" cy="4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OMRON C29</a:t>
            </a:r>
          </a:p>
          <a:p>
            <a:pPr algn="ctr"/>
            <a:endParaRPr lang="en-US" sz="1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993833" y="2660073"/>
            <a:ext cx="1499888" cy="47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OMRON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С20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basic</a:t>
            </a:r>
          </a:p>
          <a:p>
            <a:pPr algn="ctr"/>
            <a:endParaRPr lang="en-US" sz="1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5597124" y="2670170"/>
            <a:ext cx="1584399" cy="4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OMRON C24</a:t>
            </a:r>
          </a:p>
          <a:p>
            <a:pPr algn="ctr"/>
            <a:endParaRPr lang="en-US" sz="1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8242810" y="2703419"/>
            <a:ext cx="1584399" cy="4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OMRON U22</a:t>
            </a:r>
          </a:p>
          <a:p>
            <a:pPr algn="ctr"/>
            <a:endParaRPr lang="en-US" sz="1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8477446" y="6170814"/>
            <a:ext cx="1584399" cy="4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OMRON U17</a:t>
            </a:r>
          </a:p>
          <a:p>
            <a:pPr algn="ctr"/>
            <a:endParaRPr lang="en-US" sz="1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960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524000" y="5256985"/>
            <a:ext cx="4356072" cy="58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89" tIns="45944" rIns="91889" bIns="45944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OMRON C300</a:t>
            </a:r>
            <a:r>
              <a:rPr lang="ru-RU" sz="3200" b="1" dirty="0">
                <a:solidFill>
                  <a:srgbClr val="0070C0"/>
                </a:solidFill>
              </a:rPr>
              <a:t> С</a:t>
            </a:r>
            <a:r>
              <a:rPr lang="en-US" sz="3200" b="1" dirty="0" err="1">
                <a:solidFill>
                  <a:srgbClr val="0070C0"/>
                </a:solidFill>
              </a:rPr>
              <a:t>omplete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4764" y="1398544"/>
            <a:ext cx="4974609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ru-RU" sz="2400" b="1" u="sng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endParaRPr lang="ru-RU" sz="2400" b="1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Регулируемый </a:t>
            </a:r>
            <a:r>
              <a:rPr lang="ru-RU" sz="2400" b="1" dirty="0" err="1">
                <a:solidFill>
                  <a:srgbClr val="0070C0"/>
                </a:solidFill>
              </a:rPr>
              <a:t>небулайзер</a:t>
            </a:r>
            <a:r>
              <a:rPr lang="ru-RU" sz="2400" b="1" dirty="0">
                <a:solidFill>
                  <a:srgbClr val="0070C0"/>
                </a:solidFill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«</a:t>
            </a:r>
            <a:r>
              <a:rPr lang="ru-RU" sz="2400" b="1" dirty="0">
                <a:solidFill>
                  <a:srgbClr val="0070C0"/>
                </a:solidFill>
              </a:rPr>
              <a:t>3 в 1». Быстрый лечебный эффект от верхних до нижних отделов дыхательных путей.</a:t>
            </a:r>
          </a:p>
          <a:p>
            <a:pPr algn="ctr">
              <a:lnSpc>
                <a:spcPct val="90000"/>
              </a:lnSpc>
            </a:pP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Новый </a:t>
            </a:r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небулайзер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OMRON C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300 С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omplete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test\YandexDisk\Скриншоты\2016-06-15_13-07-2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992" y="2157595"/>
            <a:ext cx="2990850" cy="28575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0994" y="4016142"/>
            <a:ext cx="2539669" cy="24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35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Думаете о том, чтобы бросить курить</a:t>
            </a:r>
            <a:r>
              <a:rPr lang="ru-RU" sz="3600" b="1" dirty="0" smtClean="0">
                <a:solidFill>
                  <a:srgbClr val="FF0000"/>
                </a:solidFill>
              </a:rPr>
              <a:t>?                            </a:t>
            </a:r>
            <a:r>
              <a:rPr lang="ru-RU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Поговорите с обученным фармацевтом или обученной медсестрой </a:t>
            </a:r>
            <a:r>
              <a:rPr lang="ru-RU" sz="27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сегодня</a:t>
            </a:r>
            <a:endParaRPr lang="ru-RU" sz="27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Оценка поведения </a:t>
            </a:r>
            <a:endParaRPr lang="ru-RU" sz="2000" b="1" dirty="0" smtClean="0"/>
          </a:p>
          <a:p>
            <a:r>
              <a:rPr lang="ru-RU" sz="2000" b="1" dirty="0" smtClean="0"/>
              <a:t>Средства </a:t>
            </a:r>
            <a:r>
              <a:rPr lang="ru-RU" sz="2000" b="1" dirty="0"/>
              <a:t>в помощь </a:t>
            </a:r>
          </a:p>
          <a:p>
            <a:r>
              <a:rPr lang="ru-RU" sz="2000" b="1" dirty="0"/>
              <a:t>Персональные планы</a:t>
            </a:r>
          </a:p>
          <a:p>
            <a:r>
              <a:rPr lang="ru-RU" sz="2000" b="1" dirty="0"/>
              <a:t>Наставники и поддержка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04" y="2703653"/>
            <a:ext cx="613077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Вы не одиноки!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>
            <a:normAutofit/>
          </a:bodyPr>
          <a:lstStyle/>
          <a:p>
            <a:r>
              <a:rPr lang="ru-RU" b="1" dirty="0"/>
              <a:t>Бросить курить всегда проще если Вам помогают</a:t>
            </a:r>
            <a:r>
              <a:rPr lang="ru-RU" b="1" dirty="0" smtClean="0"/>
              <a:t>!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/>
              <a:t>Обученный фармацевт или медсестра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будут </a:t>
            </a:r>
            <a:r>
              <a:rPr lang="ru-RU" b="1" dirty="0"/>
              <a:t>с Вами на каждом шагу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6" y="3048199"/>
            <a:ext cx="5508104" cy="36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Поделись своей историей!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Если Вы уже бросили курить или собираетесь бросить, или хотите, чтобы кто-то бросил – а такие всегда </a:t>
            </a:r>
            <a:r>
              <a:rPr lang="ru-RU" b="1" dirty="0" smtClean="0"/>
              <a:t>найдутся.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924944"/>
            <a:ext cx="54006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Начало здесь! </a:t>
            </a:r>
            <a:r>
              <a:rPr lang="ru-RU" sz="3100" b="1" dirty="0" smtClean="0">
                <a:solidFill>
                  <a:srgbClr val="FF0000"/>
                </a:solidFill>
              </a:rPr>
              <a:t>Попросите  обученного фармацевта </a:t>
            </a:r>
            <a:r>
              <a:rPr lang="ru-RU" sz="3100" b="1" dirty="0">
                <a:solidFill>
                  <a:srgbClr val="FF0000"/>
                </a:solidFill>
              </a:rPr>
              <a:t>или </a:t>
            </a:r>
            <a:r>
              <a:rPr lang="ru-RU" sz="3100" b="1" dirty="0" smtClean="0">
                <a:solidFill>
                  <a:srgbClr val="FF0000"/>
                </a:solidFill>
              </a:rPr>
              <a:t>практикующую медсестру вам помочь 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82" y="1853248"/>
            <a:ext cx="7233718" cy="4623751"/>
          </a:xfrm>
        </p:spPr>
      </p:pic>
    </p:spTree>
    <p:extLst>
      <p:ext uri="{BB962C8B-B14F-4D97-AF65-F5344CB8AC3E}">
        <p14:creationId xmlns:p14="http://schemas.microsoft.com/office/powerpoint/2010/main" val="32743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Никогда не бросай бросать (курить!)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нас есть средства и консультации,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которые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Вам нужны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60" y="2920628"/>
            <a:ext cx="4572000" cy="31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Пугать или настраивать на позитивное решение?</a:t>
            </a:r>
            <a:endParaRPr lang="ru-RU" sz="36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118503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«Генеральный хирург предупреждает: прекращение курения сейчас намного снижает риски для вашего здоровья»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3149264"/>
            <a:ext cx="4395787" cy="247240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926704" y="1541042"/>
            <a:ext cx="4396339" cy="1496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149925"/>
            <a:ext cx="4395788" cy="2471088"/>
          </a:xfrm>
        </p:spPr>
      </p:pic>
    </p:spTree>
    <p:extLst>
      <p:ext uri="{BB962C8B-B14F-4D97-AF65-F5344CB8AC3E}">
        <p14:creationId xmlns:p14="http://schemas.microsoft.com/office/powerpoint/2010/main" val="39415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Действия специалистов первичного звена здравоохранения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219437"/>
              </p:ext>
            </p:extLst>
          </p:nvPr>
        </p:nvGraphicFramePr>
        <p:xfrm>
          <a:off x="1103684" y="1770927"/>
          <a:ext cx="8947150" cy="499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/>
                <a:gridCol w="4473575"/>
              </a:tblGrid>
              <a:tr h="884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Никогда не курили, ответственны по отношению к своему</a:t>
                      </a:r>
                      <a:r>
                        <a:rPr lang="ru-RU" sz="1600" b="1" baseline="0" dirty="0" smtClean="0"/>
                        <a:t> здоровью</a:t>
                      </a:r>
                      <a:endParaRPr lang="ru-RU" sz="1600" b="1" dirty="0" smtClean="0"/>
                    </a:p>
                    <a:p>
                      <a:endParaRPr lang="ru-RU" sz="1600" b="1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ru-RU" sz="1600" b="1" u="sng" dirty="0" smtClean="0"/>
                        <a:t>Выяснить</a:t>
                      </a:r>
                      <a:r>
                        <a:rPr lang="ru-RU" sz="1600" b="1" u="sng" baseline="0" dirty="0" smtClean="0"/>
                        <a:t> наличие этого фактора риска </a:t>
                      </a:r>
                      <a:r>
                        <a:rPr lang="ru-RU" sz="1600" b="1" baseline="0" dirty="0" smtClean="0"/>
                        <a:t>Похвалить!!!</a:t>
                      </a:r>
                      <a:endParaRPr lang="ru-RU" sz="1600" b="1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Курили</a:t>
                      </a:r>
                      <a:r>
                        <a:rPr lang="ru-RU" sz="1600" b="1" baseline="0" dirty="0" smtClean="0"/>
                        <a:t> и отказались от этого фактора риска</a:t>
                      </a:r>
                      <a:endParaRPr lang="ru-RU" sz="1600" b="1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Похвалить! Конкретизировать</a:t>
                      </a:r>
                      <a:r>
                        <a:rPr lang="ru-RU" sz="1600" b="1" baseline="0" dirty="0" smtClean="0"/>
                        <a:t> выгоду для здоровья в виде снижения риска заболеваний</a:t>
                      </a:r>
                      <a:endParaRPr lang="ru-RU" sz="1600" b="1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Отказались от табака, но возобновили курение</a:t>
                      </a:r>
                      <a:endParaRPr lang="ru-RU" sz="1600" b="1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Похвалить, вместе выяснить причину возобновления курения и наметить новый</a:t>
                      </a:r>
                      <a:r>
                        <a:rPr lang="ru-RU" sz="1600" b="1" baseline="0" dirty="0" smtClean="0"/>
                        <a:t> план действий</a:t>
                      </a:r>
                      <a:endParaRPr lang="ru-RU" sz="1600" b="1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Активные курильщики, мотивированные на отказ от табака</a:t>
                      </a:r>
                      <a:endParaRPr lang="ru-RU" sz="1600" b="1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Разработать и выполнить План отказа от табака</a:t>
                      </a:r>
                      <a:endParaRPr lang="ru-RU" sz="1600" b="1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Активные</a:t>
                      </a:r>
                      <a:r>
                        <a:rPr lang="ru-RU" sz="1600" b="1" baseline="0" dirty="0" smtClean="0"/>
                        <a:t> курильщики пока не мотивированные на отказ от табака</a:t>
                      </a:r>
                      <a:endParaRPr lang="ru-RU" sz="1600" b="1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Сформировать</a:t>
                      </a:r>
                      <a:r>
                        <a:rPr lang="ru-RU" sz="1600" b="1" baseline="0" dirty="0" smtClean="0"/>
                        <a:t> и повысить мотивацию любыми средствами. Дать короткую устную рекомендацию + листовку</a:t>
                      </a:r>
                      <a:endParaRPr lang="ru-RU" sz="1600" b="1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Пассивные курильщики</a:t>
                      </a:r>
                      <a:endParaRPr lang="ru-RU" sz="1600" b="1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Акцентировать риск нахождения в зоне табачного дыма и составить</a:t>
                      </a:r>
                      <a:r>
                        <a:rPr lang="ru-RU" sz="1600" b="1" baseline="0" dirty="0" smtClean="0"/>
                        <a:t> план по его снижению (с пассивным и активным курильщиком)</a:t>
                      </a:r>
                      <a:endParaRPr lang="ru-RU" sz="1600" b="1" dirty="0"/>
                    </a:p>
                  </a:txBody>
                  <a:tcPr marL="77801" marR="778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7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Кто? Где? Когда? Как?                                   </a:t>
            </a:r>
            <a:r>
              <a:rPr lang="ru-RU" sz="3200" b="1" dirty="0" smtClean="0"/>
              <a:t>Устная краткая рекомендация + листовка</a:t>
            </a:r>
            <a:endParaRPr lang="ru-RU" sz="3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 рамках диспансеризации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Простое профилактическое консультирование</a:t>
            </a:r>
          </a:p>
          <a:p>
            <a:r>
              <a:rPr lang="ru-RU" b="1" dirty="0" smtClean="0"/>
              <a:t>Углубленное профилактическое консультирование</a:t>
            </a:r>
          </a:p>
          <a:p>
            <a:r>
              <a:rPr lang="ru-RU" b="1" dirty="0" smtClean="0"/>
              <a:t>Диспансерное наблюдение пациентов в группе риска и пациентов с заболеваниями </a:t>
            </a:r>
          </a:p>
          <a:p>
            <a:endParaRPr lang="ru-RU" b="1" dirty="0"/>
          </a:p>
          <a:p>
            <a:r>
              <a:rPr lang="ru-RU" b="1" dirty="0" smtClean="0"/>
              <a:t>Вмешательства по отказу от табака обязательны на всех этапах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Вне диспансеризации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/>
              <a:t>Кабинеты и отделения медицинской профилактики </a:t>
            </a:r>
            <a:r>
              <a:rPr lang="ru-RU" sz="1400" b="1" dirty="0" smtClean="0"/>
              <a:t>(Приказ от 30.09.2015 № 683-н «Об утверждении Порядка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организациях»)</a:t>
            </a:r>
            <a:endParaRPr lang="ru-RU" sz="1400" b="1" dirty="0"/>
          </a:p>
          <a:p>
            <a:r>
              <a:rPr lang="ru-RU" b="1" dirty="0" smtClean="0"/>
              <a:t>Центры здоровья</a:t>
            </a:r>
          </a:p>
          <a:p>
            <a:r>
              <a:rPr lang="ru-RU" b="1" dirty="0" smtClean="0"/>
              <a:t>Врачи всех специальностей и </a:t>
            </a:r>
            <a:r>
              <a:rPr lang="ru-RU" b="1" u="sng" dirty="0" smtClean="0"/>
              <a:t>средние медицинские работники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496865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Причины для низкой приверженности медиков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Причины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/>
              <a:t>Сложно!!!</a:t>
            </a:r>
          </a:p>
          <a:p>
            <a:r>
              <a:rPr lang="ru-RU" sz="2000" b="1" dirty="0" smtClean="0"/>
              <a:t>Требуется много времени</a:t>
            </a:r>
          </a:p>
          <a:p>
            <a:r>
              <a:rPr lang="ru-RU" sz="2000" b="1" dirty="0" smtClean="0"/>
              <a:t>За эту работу на платят</a:t>
            </a:r>
          </a:p>
          <a:p>
            <a:r>
              <a:rPr lang="ru-RU" sz="2000" b="1" dirty="0" smtClean="0"/>
              <a:t>Не верю!</a:t>
            </a:r>
          </a:p>
          <a:p>
            <a:r>
              <a:rPr lang="ru-RU" sz="2000" b="1" dirty="0" smtClean="0"/>
              <a:t>Не умею!</a:t>
            </a:r>
          </a:p>
          <a:p>
            <a:r>
              <a:rPr lang="ru-RU" sz="2000" b="1" dirty="0" smtClean="0"/>
              <a:t>Сам (сама) курю!</a:t>
            </a:r>
          </a:p>
          <a:p>
            <a:r>
              <a:rPr lang="ru-RU" sz="2000" b="1" dirty="0" smtClean="0"/>
              <a:t>И т.д.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Решения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Все шаги не требуют особых знаний и навыков</a:t>
            </a:r>
          </a:p>
          <a:p>
            <a:r>
              <a:rPr lang="ru-RU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Вовлечение медицинских сестер, устная </a:t>
            </a:r>
            <a:r>
              <a:rPr lang="ru-RU" b="1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рекомендация+листовка</a:t>
            </a:r>
            <a:r>
              <a:rPr lang="ru-RU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(от 30 секунд до 5 минут)</a:t>
            </a:r>
          </a:p>
          <a:p>
            <a:r>
              <a:rPr lang="ru-RU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Широкое использование интернета, </a:t>
            </a:r>
            <a:r>
              <a:rPr lang="ru-RU" b="1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соцсетей</a:t>
            </a:r>
            <a:r>
              <a:rPr lang="ru-RU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и т.д. </a:t>
            </a:r>
          </a:p>
          <a:p>
            <a:r>
              <a:rPr lang="ru-RU" b="1" dirty="0" smtClean="0"/>
              <a:t> Рекомендация по отказу от табака   входит в стандарт оказания помощи (ХОБЛ, стенокардии и др.)</a:t>
            </a:r>
          </a:p>
          <a:p>
            <a:r>
              <a:rPr lang="ru-RU" b="1" dirty="0" smtClean="0"/>
              <a:t>Отказ от курения в медицинском учреждении</a:t>
            </a:r>
          </a:p>
          <a:p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7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Вмешательства </a:t>
            </a:r>
            <a:r>
              <a:rPr lang="en-US" sz="3600" b="1" dirty="0" smtClean="0"/>
              <a:t>“</a:t>
            </a:r>
            <a:r>
              <a:rPr lang="en-US" sz="3600" b="1" i="1" dirty="0" smtClean="0"/>
              <a:t>public health” </a:t>
            </a:r>
            <a:r>
              <a:rPr lang="ru-RU" sz="3600" b="1" i="1" dirty="0" smtClean="0"/>
              <a:t>                            </a:t>
            </a:r>
            <a:r>
              <a:rPr lang="ru-RU" sz="3600" b="1" dirty="0" smtClean="0"/>
              <a:t>за пределами системы здравоохранения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Формирование среды</a:t>
            </a:r>
          </a:p>
          <a:p>
            <a:pPr marL="0" indent="0">
              <a:buNone/>
            </a:pPr>
            <a:r>
              <a:rPr lang="ru-RU" sz="3200" b="1" dirty="0" smtClean="0"/>
              <a:t> свободной от табака</a:t>
            </a:r>
          </a:p>
          <a:p>
            <a:r>
              <a:rPr lang="ru-RU" sz="3200" b="1" dirty="0" smtClean="0"/>
              <a:t>Формирование общественного </a:t>
            </a:r>
          </a:p>
          <a:p>
            <a:pPr marL="0" indent="0">
              <a:buNone/>
            </a:pPr>
            <a:r>
              <a:rPr lang="ru-RU" sz="3200" b="1" dirty="0"/>
              <a:t>	</a:t>
            </a:r>
            <a:r>
              <a:rPr lang="ru-RU" sz="3200" b="1" dirty="0" smtClean="0"/>
              <a:t>мнения</a:t>
            </a:r>
          </a:p>
          <a:p>
            <a:endParaRPr lang="ru-RU" sz="2400" b="1" dirty="0"/>
          </a:p>
          <a:p>
            <a:r>
              <a:rPr lang="ru-RU" sz="2400" b="1" dirty="0" smtClean="0"/>
              <a:t> </a:t>
            </a:r>
            <a:r>
              <a:rPr lang="ru-RU" sz="2400" b="1" dirty="0"/>
              <a:t>Ч</a:t>
            </a:r>
            <a:r>
              <a:rPr lang="ru-RU" sz="2400" b="1" dirty="0" smtClean="0"/>
              <a:t>ерез средства массовой информации</a:t>
            </a:r>
          </a:p>
          <a:p>
            <a:r>
              <a:rPr lang="ru-RU" sz="2400" b="1" dirty="0" smtClean="0"/>
              <a:t>Через акции для населения </a:t>
            </a:r>
          </a:p>
          <a:p>
            <a:r>
              <a:rPr lang="ru-RU" sz="2400" b="1" dirty="0" smtClean="0"/>
              <a:t>Межведомственные действия</a:t>
            </a:r>
          </a:p>
          <a:p>
            <a:r>
              <a:rPr lang="ru-RU" sz="2400" b="1" dirty="0" smtClean="0"/>
              <a:t>Законодательные инициативы и др.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9" y="2052918"/>
            <a:ext cx="2218869" cy="1815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9" y="4294909"/>
            <a:ext cx="2218870" cy="19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Некоторые ключевые моменты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Вопрос о курении обязателен при любом контакте!</a:t>
            </a:r>
          </a:p>
          <a:p>
            <a:r>
              <a:rPr lang="ru-RU" b="1" dirty="0" smtClean="0"/>
              <a:t>Необходимо пересмотреть отношение к пассивному курению</a:t>
            </a:r>
          </a:p>
          <a:p>
            <a:r>
              <a:rPr lang="ru-RU" b="1" dirty="0" smtClean="0"/>
              <a:t>Для немотивированных курильщиков- короткий совет + листовка – «дешевый» эффективный подход, </a:t>
            </a:r>
            <a:r>
              <a:rPr lang="ru-RU" b="1" u="sng" dirty="0" smtClean="0"/>
              <a:t>но постоянный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Для мотивированных курильщиков – как правило, совместный План отказа от табака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Нет врачей «лечащих курящего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человека». </a:t>
            </a:r>
          </a:p>
          <a:p>
            <a:r>
              <a:rPr lang="ru-RU" b="1" dirty="0" smtClean="0"/>
              <a:t>Кабинеты отказа от курения????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79" y="4150658"/>
            <a:ext cx="2351274" cy="2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8465" y="1411767"/>
            <a:ext cx="8001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“Your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time is limited</a:t>
            </a: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so don’t waste it                                                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living someone else’s life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.”</a:t>
            </a:r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endParaRPr lang="en-US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«Ваше время ограничено, так что не тратьте его на то, чтобы прожить     жизнь чью-то, а не свою.»</a:t>
            </a:r>
          </a:p>
          <a:p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Стив Джобс</a:t>
            </a:r>
            <a:endParaRPr lang="en-US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endParaRPr lang="ru-RU" sz="32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0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Полезные ссылки и контакты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Интернет-сайт ГБУЗ «Тверской областной клинический кардиологический диспансер»:  </a:t>
            </a: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cardio-69.ru</a:t>
            </a:r>
            <a:endParaRPr lang="en-US" b="1" dirty="0" smtClean="0"/>
          </a:p>
          <a:p>
            <a:r>
              <a:rPr lang="ru-RU" b="1" dirty="0" smtClean="0"/>
              <a:t>Интернет-сайт ГНИЦПМ: </a:t>
            </a:r>
            <a:r>
              <a:rPr lang="en-US" b="1" dirty="0" smtClean="0">
                <a:hlinkClick r:id="rId3"/>
              </a:rPr>
              <a:t>www.gnicpm.ru</a:t>
            </a:r>
            <a:endParaRPr lang="ru-RU" b="1" dirty="0" smtClean="0"/>
          </a:p>
          <a:p>
            <a:r>
              <a:rPr lang="ru-RU" b="1" dirty="0" err="1" smtClean="0"/>
              <a:t>Кохрановская</a:t>
            </a:r>
            <a:r>
              <a:rPr lang="ru-RU" b="1" dirty="0" smtClean="0"/>
              <a:t> библиотека</a:t>
            </a:r>
            <a:r>
              <a:rPr lang="ru-RU" b="1" dirty="0"/>
              <a:t>:</a:t>
            </a:r>
            <a:r>
              <a:rPr lang="ru-RU" b="1" dirty="0" smtClean="0"/>
              <a:t> </a:t>
            </a:r>
            <a:r>
              <a:rPr lang="en-US" b="1" dirty="0" smtClean="0"/>
              <a:t>www.tobaccocochrane.org</a:t>
            </a:r>
          </a:p>
          <a:p>
            <a:r>
              <a:rPr lang="ru-RU" b="1" dirty="0" smtClean="0"/>
              <a:t>Телефон бесплатной горячей Федеральной телефонной линии </a:t>
            </a:r>
            <a:r>
              <a:rPr lang="ru-RU" b="1" dirty="0"/>
              <a:t> </a:t>
            </a:r>
            <a:r>
              <a:rPr lang="ru-RU" b="1" dirty="0" smtClean="0"/>
              <a:t>по отказу от табака: 8 800-200-0-200</a:t>
            </a:r>
          </a:p>
          <a:p>
            <a:r>
              <a:rPr lang="ru-RU" b="1" dirty="0" smtClean="0"/>
              <a:t>Бесплатная СМС-поддержка: СМС  «</a:t>
            </a:r>
            <a:r>
              <a:rPr lang="ru-RU" b="1" dirty="0" err="1" smtClean="0"/>
              <a:t>Некурю</a:t>
            </a:r>
            <a:r>
              <a:rPr lang="ru-RU" b="1" dirty="0" smtClean="0"/>
              <a:t>» на номер 5253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6568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99920"/>
          </a:xfrm>
        </p:spPr>
        <p:txBody>
          <a:bodyPr/>
          <a:lstStyle/>
          <a:p>
            <a:r>
              <a:rPr lang="ru-RU" sz="3200" b="1" dirty="0" smtClean="0"/>
              <a:t>Благодарю за внимание,  </a:t>
            </a:r>
            <a:br>
              <a:rPr lang="ru-RU" sz="3200" b="1" dirty="0" smtClean="0"/>
            </a:br>
            <a:r>
              <a:rPr lang="ru-RU" sz="3200" b="1" dirty="0" smtClean="0"/>
              <a:t>желаю здоровья </a:t>
            </a:r>
            <a:br>
              <a:rPr lang="ru-RU" sz="3200" b="1" dirty="0" smtClean="0"/>
            </a:br>
            <a:r>
              <a:rPr lang="ru-RU" sz="3200" b="1" dirty="0" smtClean="0"/>
              <a:t>и профессиональных успехов</a:t>
            </a:r>
            <a:endParaRPr lang="ru-RU" sz="3200" b="1" dirty="0"/>
          </a:p>
        </p:txBody>
      </p:sp>
      <p:pic>
        <p:nvPicPr>
          <p:cNvPr id="5128" name="Picture 8" descr="Фото голубого лотос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10" y="2052638"/>
            <a:ext cx="6120355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6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025439"/>
          </a:xfrm>
        </p:spPr>
        <p:txBody>
          <a:bodyPr/>
          <a:lstStyle/>
          <a:p>
            <a:r>
              <a:rPr lang="ru-RU" sz="3200" b="1" dirty="0"/>
              <a:t>Роль и место специалистов первичного звена здравоохранения: </a:t>
            </a:r>
            <a:br>
              <a:rPr lang="ru-RU" sz="3200" b="1" dirty="0"/>
            </a:br>
            <a:r>
              <a:rPr lang="ru-RU" sz="3200" b="1" u="sng" dirty="0">
                <a:solidFill>
                  <a:srgbClr val="FF0000"/>
                </a:solidFill>
              </a:rPr>
              <a:t>повышение приверженности на контроль табака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52133" y="2684813"/>
            <a:ext cx="4396339" cy="4195763"/>
          </a:xfrm>
        </p:spPr>
        <p:txBody>
          <a:bodyPr/>
          <a:lstStyle/>
          <a:p>
            <a:r>
              <a:rPr lang="ru-RU" b="1" dirty="0" smtClean="0"/>
              <a:t>Врачи-терапевты, ВОП, специалисты</a:t>
            </a:r>
          </a:p>
          <a:p>
            <a:r>
              <a:rPr lang="ru-RU" b="1" dirty="0" smtClean="0"/>
              <a:t>Врачи центров здоровья</a:t>
            </a:r>
          </a:p>
          <a:p>
            <a:r>
              <a:rPr lang="ru-RU" b="1" dirty="0" smtClean="0"/>
              <a:t>Врачи отделений профилактики</a:t>
            </a:r>
          </a:p>
          <a:p>
            <a:r>
              <a:rPr lang="ru-RU" b="1" dirty="0" smtClean="0"/>
              <a:t>Врачи-специалисты</a:t>
            </a:r>
          </a:p>
          <a:p>
            <a:endParaRPr lang="ru-RU" b="1" dirty="0"/>
          </a:p>
          <a:p>
            <a:r>
              <a:rPr lang="ru-RU" b="1" u="sng" dirty="0" smtClean="0"/>
              <a:t>Средние медицинские работники</a:t>
            </a:r>
            <a:endParaRPr lang="ru-RU" b="1" u="sng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86505" y="2657755"/>
            <a:ext cx="4396341" cy="4200245"/>
          </a:xfrm>
        </p:spPr>
        <p:txBody>
          <a:bodyPr/>
          <a:lstStyle/>
          <a:p>
            <a:r>
              <a:rPr lang="ru-RU" b="1" dirty="0"/>
              <a:t>Вопрос терминологии: не вредная привычка, </a:t>
            </a:r>
            <a:r>
              <a:rPr lang="ru-RU" b="1" u="sng" dirty="0"/>
              <a:t>а главный фактор риска заболеваний</a:t>
            </a:r>
          </a:p>
          <a:p>
            <a:r>
              <a:rPr lang="ru-RU" b="1" dirty="0"/>
              <a:t>Знание и уважение эпидемиологии: риск заболеваний </a:t>
            </a:r>
          </a:p>
          <a:p>
            <a:r>
              <a:rPr lang="ru-RU" b="1" dirty="0"/>
              <a:t>Основа –доказательный подход, с пациентами говорить, опираясь на факты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27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Задать вопрос о  курении табака!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Вопрос о табаке должен быть задан при любом контакте с пациентом, лицом в риске или здоровым</a:t>
            </a:r>
          </a:p>
          <a:p>
            <a:r>
              <a:rPr lang="ru-RU" b="1" dirty="0" smtClean="0"/>
              <a:t>Должна быть сделана отметка в медицинской документации</a:t>
            </a:r>
          </a:p>
          <a:p>
            <a:r>
              <a:rPr lang="ru-RU" b="1" dirty="0" smtClean="0"/>
              <a:t>Пациент, лицо в риске или здоровый (курильщик – это не здоровый, а пациент с зависимостью) должен быть отнесен к одной из выше перечисленных категорий</a:t>
            </a:r>
          </a:p>
          <a:p>
            <a:r>
              <a:rPr lang="ru-RU" b="1" dirty="0" smtClean="0"/>
              <a:t>В отношении него должен быть сформирован совместный план действий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22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8816" y="207057"/>
            <a:ext cx="9404723" cy="1607857"/>
          </a:xfrm>
        </p:spPr>
        <p:txBody>
          <a:bodyPr/>
          <a:lstStyle/>
          <a:p>
            <a:r>
              <a:rPr lang="ru-RU" sz="3600" b="1" dirty="0" smtClean="0"/>
              <a:t>Пассивное курение как фактор риска: существенная недооценка медиками и населением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103312" y="2160443"/>
            <a:ext cx="4396339" cy="41957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Вдыхание вторичного табачного дыма вызывает 600 000 случаев смерти в год</a:t>
            </a:r>
          </a:p>
          <a:p>
            <a:r>
              <a:rPr lang="ru-RU" b="1" dirty="0" smtClean="0"/>
              <a:t>Повышает риск развития ИБС и рака легких у взрослых</a:t>
            </a:r>
          </a:p>
          <a:p>
            <a:r>
              <a:rPr lang="ru-RU" b="1" dirty="0" smtClean="0"/>
              <a:t>Повышает риск внезапной смерти у грудных детей</a:t>
            </a:r>
          </a:p>
          <a:p>
            <a:r>
              <a:rPr lang="ru-RU" b="1" dirty="0" smtClean="0"/>
              <a:t>Заболевания среднего уха у детей</a:t>
            </a:r>
          </a:p>
          <a:p>
            <a:r>
              <a:rPr lang="ru-RU" b="1" dirty="0" smtClean="0"/>
              <a:t>Болезни легких у детей</a:t>
            </a:r>
          </a:p>
          <a:p>
            <a:r>
              <a:rPr lang="ru-RU" b="1" dirty="0" smtClean="0"/>
              <a:t>Масса тела детей при рождении у женщин-пассивных курильщиков существенно ниже</a:t>
            </a:r>
          </a:p>
          <a:p>
            <a:endParaRPr lang="ru-RU" dirty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Health Consequences of Smoking—50 Years of </a:t>
            </a:r>
            <a:r>
              <a:rPr lang="en-US" b="1" dirty="0" smtClean="0"/>
              <a:t>Progress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r>
              <a:rPr lang="en-US" b="1" dirty="0"/>
              <a:t>A Report of the Surgeon </a:t>
            </a:r>
            <a:r>
              <a:rPr lang="en-US" b="1" dirty="0" smtClean="0"/>
              <a:t>General</a:t>
            </a:r>
            <a:r>
              <a:rPr lang="ru-RU" b="1" dirty="0" smtClean="0"/>
              <a:t>, 2014</a:t>
            </a:r>
          </a:p>
          <a:p>
            <a:endParaRPr lang="ru-RU" dirty="0"/>
          </a:p>
        </p:txBody>
      </p:sp>
      <p:pic>
        <p:nvPicPr>
          <p:cNvPr id="6146" name="Picture 2" descr="Мужчины играют в шахматы и курят в закрытом помещен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6" y="2260314"/>
            <a:ext cx="4542169" cy="3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7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Пассивное курение как фактор риска заболеваний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03312" y="2890486"/>
            <a:ext cx="4396339" cy="3365852"/>
          </a:xfrm>
        </p:spPr>
        <p:txBody>
          <a:bodyPr/>
          <a:lstStyle/>
          <a:p>
            <a:r>
              <a:rPr lang="ru-RU" sz="2800" b="1" dirty="0" smtClean="0"/>
              <a:t>на взрослых </a:t>
            </a:r>
            <a:r>
              <a:rPr lang="ru-RU" sz="2000" b="1" dirty="0" smtClean="0"/>
              <a:t>(как больных так и здоровых)</a:t>
            </a:r>
          </a:p>
          <a:p>
            <a:r>
              <a:rPr lang="ru-RU" sz="2800" b="1" dirty="0"/>
              <a:t>н</a:t>
            </a:r>
            <a:r>
              <a:rPr lang="ru-RU" sz="2800" b="1" dirty="0" smtClean="0"/>
              <a:t>а детей</a:t>
            </a:r>
          </a:p>
          <a:p>
            <a:r>
              <a:rPr lang="ru-RU" sz="2800" b="1" dirty="0"/>
              <a:t>н</a:t>
            </a:r>
            <a:r>
              <a:rPr lang="ru-RU" sz="2800" b="1" dirty="0" smtClean="0"/>
              <a:t>а беременных</a:t>
            </a: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Действия медиков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654494" y="3137565"/>
            <a:ext cx="4396339" cy="2871693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Выявление факта пассивного курения</a:t>
            </a:r>
          </a:p>
          <a:p>
            <a:r>
              <a:rPr lang="ru-RU" sz="2000" b="1" dirty="0" smtClean="0"/>
              <a:t>Действия по отношению к пассивному курильщику </a:t>
            </a:r>
            <a:r>
              <a:rPr lang="ru-RU" b="1" dirty="0" smtClean="0"/>
              <a:t>(в том числе как мотивационный фактор  для активного курильщика)</a:t>
            </a:r>
          </a:p>
          <a:p>
            <a:r>
              <a:rPr lang="ru-RU" sz="2000" b="1" dirty="0" smtClean="0"/>
              <a:t>Действия по отношению к активному курильщику  </a:t>
            </a:r>
            <a:endParaRPr lang="ru-RU" sz="20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933734"/>
          </a:xfrm>
        </p:spPr>
        <p:txBody>
          <a:bodyPr/>
          <a:lstStyle/>
          <a:p>
            <a:r>
              <a:rPr lang="ru-RU" b="1" dirty="0" smtClean="0"/>
              <a:t>Воздействие вторичного дыма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01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Категория:                                                курили </a:t>
            </a:r>
            <a:r>
              <a:rPr lang="ru-RU" sz="3600" b="1" dirty="0"/>
              <a:t>и </a:t>
            </a:r>
            <a:r>
              <a:rPr lang="ru-RU" sz="3600" b="1" dirty="0" smtClean="0"/>
              <a:t>самостоятельно отказались </a:t>
            </a:r>
            <a:r>
              <a:rPr lang="ru-RU" sz="3600" b="1" dirty="0"/>
              <a:t>от этого фактора риска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03313" y="2148114"/>
            <a:ext cx="4396338" cy="754742"/>
          </a:xfrm>
        </p:spPr>
        <p:txBody>
          <a:bodyPr/>
          <a:lstStyle/>
          <a:p>
            <a:r>
              <a:rPr lang="ru-RU" b="1" dirty="0" smtClean="0"/>
              <a:t>Эпидемиология</a:t>
            </a:r>
            <a:endParaRPr lang="ru-RU" b="1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103312" y="2786742"/>
            <a:ext cx="4396339" cy="3469595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Самостоятельно </a:t>
            </a:r>
            <a:r>
              <a:rPr lang="ru-RU" b="1" dirty="0"/>
              <a:t>отказываются от табака 3% курильщиков.</a:t>
            </a:r>
          </a:p>
          <a:p>
            <a:r>
              <a:rPr lang="ru-RU" b="1" dirty="0"/>
              <a:t>Чаще с 2-3 попытки </a:t>
            </a:r>
          </a:p>
          <a:p>
            <a:r>
              <a:rPr lang="ru-RU" b="1" dirty="0"/>
              <a:t>Попытки должны быть в течение 6 месяцев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5654495" y="2148114"/>
            <a:ext cx="4396339" cy="754742"/>
          </a:xfrm>
        </p:spPr>
        <p:txBody>
          <a:bodyPr/>
          <a:lstStyle/>
          <a:p>
            <a:r>
              <a:rPr lang="ru-RU" b="1" dirty="0" smtClean="0"/>
              <a:t>Действия медиков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sz="quarter" idx="4"/>
          </p:nvPr>
        </p:nvSpPr>
        <p:spPr>
          <a:xfrm>
            <a:off x="5654495" y="2902856"/>
            <a:ext cx="4396339" cy="33534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Это следует знать!</a:t>
            </a:r>
          </a:p>
          <a:p>
            <a:endParaRPr lang="ru-RU" b="1" dirty="0" smtClean="0"/>
          </a:p>
          <a:p>
            <a:r>
              <a:rPr lang="ru-RU" b="1" dirty="0" smtClean="0"/>
              <a:t>Таких пациентов надо знать – приводить в пример- это мощный мотивационный фактор</a:t>
            </a:r>
          </a:p>
          <a:p>
            <a:r>
              <a:rPr lang="ru-RU" b="1" dirty="0" smtClean="0"/>
              <a:t>Похвалить!</a:t>
            </a:r>
          </a:p>
          <a:p>
            <a:r>
              <a:rPr lang="ru-RU" b="1" dirty="0" smtClean="0"/>
              <a:t>Конкретизировать выгоду для здоровья. Желательно в виде «конечных эпидемиологических точек» и социальной выгоды</a:t>
            </a:r>
          </a:p>
          <a:p>
            <a:r>
              <a:rPr lang="ru-RU" b="1" dirty="0" smtClean="0"/>
              <a:t>Но… нужно быть готовым к срывам!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241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732</TotalTime>
  <Words>3846</Words>
  <Application>Microsoft Office PowerPoint</Application>
  <PresentationFormat>Широкоэкранный</PresentationFormat>
  <Paragraphs>900</Paragraphs>
  <Slides>46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Calibri</vt:lpstr>
      <vt:lpstr>Century Gothic</vt:lpstr>
      <vt:lpstr>Georgia</vt:lpstr>
      <vt:lpstr>Symbol</vt:lpstr>
      <vt:lpstr>Tahoma</vt:lpstr>
      <vt:lpstr>Times New Roman</vt:lpstr>
      <vt:lpstr>Wingdings 3</vt:lpstr>
      <vt:lpstr>Ион</vt:lpstr>
      <vt:lpstr>Технологии отказа от табака                       как приоритет                             профилактического направления                                                                             в общественном здравоохранении</vt:lpstr>
      <vt:lpstr>КОНСУЛЬТАТИВНЫЙ ТЕЛЕФОННЫЙ ЦЕНТР ПОМОЩИ В ОТКАЗЕ ОТ ПОТРЕБЛЕНИЯ ТАБАКА </vt:lpstr>
      <vt:lpstr>Категории населения по отношению                         к курению табака – ведущему фактору риска неинфекционных заболеваний</vt:lpstr>
      <vt:lpstr>Действия специалистов первичного звена здравоохранения</vt:lpstr>
      <vt:lpstr>Роль и место специалистов первичного звена здравоохранения:  повышение приверженности на контроль табака</vt:lpstr>
      <vt:lpstr>Задать вопрос о  курении табака!</vt:lpstr>
      <vt:lpstr>Пассивное курение как фактор риска: существенная недооценка медиками и населением</vt:lpstr>
      <vt:lpstr>Пассивное курение как фактор риска заболеваний</vt:lpstr>
      <vt:lpstr>Категория:                                                курили и самостоятельно отказались от этого фактора риска </vt:lpstr>
      <vt:lpstr>Наиболее частые причины для самостоятельного обоснованного принятия решения об отказе от табака</vt:lpstr>
      <vt:lpstr>Выгода для здоровья при отказе                          от табака (CDC, 2004; исследования клиники Кливленда, 2007; AHA, 2012;)</vt:lpstr>
      <vt:lpstr>Выгода для здоровья при отказе                          от табака</vt:lpstr>
      <vt:lpstr>Категория: отказались от табака, но возобновили курение </vt:lpstr>
      <vt:lpstr>Категория: активные курильщики пока не мотивированные на отказ от табака </vt:lpstr>
      <vt:lpstr>Заболевания, ассоциированные с табаком</vt:lpstr>
      <vt:lpstr>Курение  увеличивает риск</vt:lpstr>
      <vt:lpstr>Использование дополнительных мотивационных приемов</vt:lpstr>
      <vt:lpstr>Презентация PowerPoint</vt:lpstr>
      <vt:lpstr>Категория: активные курильщики, мотивированные на отказ от табака </vt:lpstr>
      <vt:lpstr>Зависимость от табака</vt:lpstr>
      <vt:lpstr>Механизмы никотиновой зависимости</vt:lpstr>
      <vt:lpstr>Оценка степени никотиновой зависимости</vt:lpstr>
      <vt:lpstr>Разработка Плана отказа от табака</vt:lpstr>
      <vt:lpstr>Побочные явления вмешательства                         по отказу от табака</vt:lpstr>
      <vt:lpstr>Профилактика и лечение абстинентного синдрома: фармакотерапия </vt:lpstr>
      <vt:lpstr>Никотинзаместительная терапия (НЗТ): пластыри, жевательная резинка, спреи, ингаляторы, таблетки для рассасывания. Дозированная доставка никотина</vt:lpstr>
      <vt:lpstr>НЗТ: жевательные резинки   </vt:lpstr>
      <vt:lpstr>НЗТ: трансдермальный пластырь</vt:lpstr>
      <vt:lpstr>Варениклин (чампикс) Pfizer  (отпускается    по рецепту)</vt:lpstr>
      <vt:lpstr>Другие методы отказа от табака</vt:lpstr>
      <vt:lpstr>Симптомы абстиненции</vt:lpstr>
      <vt:lpstr>Модельный ряд небулайзеров 2016</vt:lpstr>
      <vt:lpstr>Новый небулайзер  OMRON C300 Сomplete</vt:lpstr>
      <vt:lpstr>Думаете о том, чтобы бросить курить?                            Поговорите с обученным фармацевтом или обученной медсестрой сегодня</vt:lpstr>
      <vt:lpstr>Вы не одиноки!</vt:lpstr>
      <vt:lpstr>Поделись своей историей!</vt:lpstr>
      <vt:lpstr>Начало здесь! Попросите  обученного фармацевта или практикующую медсестру вам помочь </vt:lpstr>
      <vt:lpstr>Никогда не бросай бросать (курить!)</vt:lpstr>
      <vt:lpstr>Пугать или настраивать на позитивное решение?</vt:lpstr>
      <vt:lpstr>Кто? Где? Когда? Как?                                   Устная краткая рекомендация + листовка</vt:lpstr>
      <vt:lpstr>Причины для низкой приверженности медиков</vt:lpstr>
      <vt:lpstr>Вмешательства “public health”                             за пределами системы здравоохранения</vt:lpstr>
      <vt:lpstr>Некоторые ключевые моменты</vt:lpstr>
      <vt:lpstr>Презентация PowerPoint</vt:lpstr>
      <vt:lpstr>Полезные ссылки и контакты</vt:lpstr>
      <vt:lpstr>Благодарю за внимание,   желаю здоровья  и профессиональных успехов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106</cp:revision>
  <dcterms:created xsi:type="dcterms:W3CDTF">2015-11-10T18:34:40Z</dcterms:created>
  <dcterms:modified xsi:type="dcterms:W3CDTF">2016-12-16T01:44:45Z</dcterms:modified>
</cp:coreProperties>
</file>