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70" r:id="rId6"/>
    <p:sldId id="260" r:id="rId7"/>
    <p:sldId id="261" r:id="rId8"/>
    <p:sldId id="275" r:id="rId9"/>
    <p:sldId id="272" r:id="rId10"/>
    <p:sldId id="274" r:id="rId11"/>
    <p:sldId id="276" r:id="rId12"/>
    <p:sldId id="277" r:id="rId13"/>
    <p:sldId id="278" r:id="rId14"/>
    <p:sldId id="291" r:id="rId15"/>
    <p:sldId id="262" r:id="rId16"/>
    <p:sldId id="263" r:id="rId17"/>
    <p:sldId id="264" r:id="rId18"/>
    <p:sldId id="265" r:id="rId19"/>
    <p:sldId id="281" r:id="rId20"/>
    <p:sldId id="279" r:id="rId21"/>
    <p:sldId id="266" r:id="rId22"/>
    <p:sldId id="292" r:id="rId23"/>
    <p:sldId id="267" r:id="rId24"/>
    <p:sldId id="280" r:id="rId25"/>
    <p:sldId id="268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6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A66075-EBDF-48B0-817E-63C5D3FCF7D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A931A9-869C-42EE-A48B-9F708764390F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2">
                  <a:lumMod val="25000"/>
                </a:schemeClr>
              </a:solidFill>
            </a:rPr>
            <a:t>Не-</a:t>
          </a:r>
        </a:p>
        <a:p>
          <a:r>
            <a:rPr lang="ru-RU" sz="3200" b="1" dirty="0" smtClean="0">
              <a:solidFill>
                <a:schemeClr val="bg2">
                  <a:lumMod val="25000"/>
                </a:schemeClr>
              </a:solidFill>
            </a:rPr>
            <a:t>понимание</a:t>
          </a:r>
        </a:p>
        <a:p>
          <a:r>
            <a:rPr lang="ru-RU" sz="3200" b="1" dirty="0" smtClean="0">
              <a:solidFill>
                <a:schemeClr val="bg2">
                  <a:lumMod val="25000"/>
                </a:schemeClr>
              </a:solidFill>
            </a:rPr>
            <a:t> проблемы</a:t>
          </a:r>
          <a:endParaRPr lang="ru-RU" sz="3200" b="1" dirty="0">
            <a:solidFill>
              <a:schemeClr val="bg2">
                <a:lumMod val="25000"/>
              </a:schemeClr>
            </a:solidFill>
          </a:endParaRPr>
        </a:p>
      </dgm:t>
    </dgm:pt>
    <dgm:pt modelId="{86EB3F76-EF2E-4312-81A8-804DBC4B276D}" type="parTrans" cxnId="{C5BB6B48-E4DB-4D46-8824-9DFB17D702EE}">
      <dgm:prSet/>
      <dgm:spPr/>
      <dgm:t>
        <a:bodyPr/>
        <a:lstStyle/>
        <a:p>
          <a:endParaRPr lang="ru-RU"/>
        </a:p>
      </dgm:t>
    </dgm:pt>
    <dgm:pt modelId="{F739AA3D-196D-44CB-AB3C-BC3322F53058}" type="sibTrans" cxnId="{C5BB6B48-E4DB-4D46-8824-9DFB17D702EE}">
      <dgm:prSet/>
      <dgm:spPr/>
      <dgm:t>
        <a:bodyPr/>
        <a:lstStyle/>
        <a:p>
          <a:endParaRPr lang="ru-RU"/>
        </a:p>
      </dgm:t>
    </dgm:pt>
    <dgm:pt modelId="{AD14F166-DCCF-47E0-B2E4-12421B1074B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Принятие решения</a:t>
          </a:r>
        </a:p>
        <a:p>
          <a:endParaRPr lang="ru-RU" b="1" dirty="0" smtClean="0"/>
        </a:p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Начало действий 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17CD5B2A-B66C-47D4-A32B-BF00A3B0F1CE}" type="parTrans" cxnId="{DE337247-29E6-4CF3-B91B-33C4A71779E4}">
      <dgm:prSet/>
      <dgm:spPr/>
      <dgm:t>
        <a:bodyPr/>
        <a:lstStyle/>
        <a:p>
          <a:endParaRPr lang="ru-RU"/>
        </a:p>
      </dgm:t>
    </dgm:pt>
    <dgm:pt modelId="{AD21DA50-EBC0-40DB-B021-D88D2C2EE69A}" type="sibTrans" cxnId="{DE337247-29E6-4CF3-B91B-33C4A71779E4}">
      <dgm:prSet/>
      <dgm:spPr/>
      <dgm:t>
        <a:bodyPr/>
        <a:lstStyle/>
        <a:p>
          <a:endParaRPr lang="ru-RU"/>
        </a:p>
      </dgm:t>
    </dgm:pt>
    <dgm:pt modelId="{B97BF794-3255-44B5-AB96-AC15D6FE0BA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6">
                  <a:lumMod val="75000"/>
                </a:schemeClr>
              </a:solidFill>
            </a:rPr>
            <a:t>Срыв действий</a:t>
          </a:r>
        </a:p>
        <a:p>
          <a:endParaRPr lang="ru-RU" sz="2800" b="1" dirty="0" smtClean="0"/>
        </a:p>
        <a:p>
          <a:r>
            <a:rPr lang="ru-RU" sz="2800" b="1" dirty="0" smtClean="0">
              <a:solidFill>
                <a:srgbClr val="FF0000"/>
              </a:solidFill>
            </a:rPr>
            <a:t>Продолжение действий</a:t>
          </a:r>
          <a:endParaRPr lang="ru-RU" sz="2800" b="1" dirty="0">
            <a:solidFill>
              <a:srgbClr val="FF0000"/>
            </a:solidFill>
          </a:endParaRPr>
        </a:p>
      </dgm:t>
    </dgm:pt>
    <dgm:pt modelId="{7C40F196-BB6F-424A-ACAF-E29A6DAA0209}" type="parTrans" cxnId="{684485DA-C67B-4213-B1C9-052523B08CE4}">
      <dgm:prSet/>
      <dgm:spPr/>
      <dgm:t>
        <a:bodyPr/>
        <a:lstStyle/>
        <a:p>
          <a:endParaRPr lang="ru-RU"/>
        </a:p>
      </dgm:t>
    </dgm:pt>
    <dgm:pt modelId="{2CD76A8E-5779-4E30-B98F-A913F0637B94}" type="sibTrans" cxnId="{684485DA-C67B-4213-B1C9-052523B08CE4}">
      <dgm:prSet/>
      <dgm:spPr/>
      <dgm:t>
        <a:bodyPr/>
        <a:lstStyle/>
        <a:p>
          <a:endParaRPr lang="ru-RU"/>
        </a:p>
      </dgm:t>
    </dgm:pt>
    <dgm:pt modelId="{4DB64237-06A4-4705-83D6-10F5A6673B76}" type="pres">
      <dgm:prSet presAssocID="{BAA66075-EBDF-48B0-817E-63C5D3FCF7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FE04CB-281D-4C7F-8E18-08814CCF14AC}" type="pres">
      <dgm:prSet presAssocID="{D6A931A9-869C-42EE-A48B-9F708764390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419A7-9D2E-4C4B-8D5E-89F1600BEE7A}" type="pres">
      <dgm:prSet presAssocID="{F739AA3D-196D-44CB-AB3C-BC3322F53058}" presName="sibTrans" presStyleCnt="0"/>
      <dgm:spPr/>
    </dgm:pt>
    <dgm:pt modelId="{706331AE-3679-42AD-BBD0-4CA4DC6D4A9E}" type="pres">
      <dgm:prSet presAssocID="{AD14F166-DCCF-47E0-B2E4-12421B1074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75691-69D6-4197-ACA2-DEFC8DCB2A24}" type="pres">
      <dgm:prSet presAssocID="{AD21DA50-EBC0-40DB-B021-D88D2C2EE69A}" presName="sibTrans" presStyleCnt="0"/>
      <dgm:spPr/>
    </dgm:pt>
    <dgm:pt modelId="{D71C2D26-448B-40D0-8644-D0A5A6A01B55}" type="pres">
      <dgm:prSet presAssocID="{B97BF794-3255-44B5-AB96-AC15D6FE0B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A8C0E2-5955-4A2E-AC93-6C8147736F2A}" type="presOf" srcId="{BAA66075-EBDF-48B0-817E-63C5D3FCF7D2}" destId="{4DB64237-06A4-4705-83D6-10F5A6673B76}" srcOrd="0" destOrd="0" presId="urn:microsoft.com/office/officeart/2005/8/layout/hList6"/>
    <dgm:cxn modelId="{0166C3CA-8C7C-432D-8B0C-6CA621A81BDD}" type="presOf" srcId="{AD14F166-DCCF-47E0-B2E4-12421B1074BB}" destId="{706331AE-3679-42AD-BBD0-4CA4DC6D4A9E}" srcOrd="0" destOrd="0" presId="urn:microsoft.com/office/officeart/2005/8/layout/hList6"/>
    <dgm:cxn modelId="{6AAB3E9F-5383-48E9-819F-E551F9C1AB60}" type="presOf" srcId="{D6A931A9-869C-42EE-A48B-9F708764390F}" destId="{48FE04CB-281D-4C7F-8E18-08814CCF14AC}" srcOrd="0" destOrd="0" presId="urn:microsoft.com/office/officeart/2005/8/layout/hList6"/>
    <dgm:cxn modelId="{2FEC462A-45BA-4DC8-88E1-BDBB4511373B}" type="presOf" srcId="{B97BF794-3255-44B5-AB96-AC15D6FE0BAC}" destId="{D71C2D26-448B-40D0-8644-D0A5A6A01B55}" srcOrd="0" destOrd="0" presId="urn:microsoft.com/office/officeart/2005/8/layout/hList6"/>
    <dgm:cxn modelId="{C5BB6B48-E4DB-4D46-8824-9DFB17D702EE}" srcId="{BAA66075-EBDF-48B0-817E-63C5D3FCF7D2}" destId="{D6A931A9-869C-42EE-A48B-9F708764390F}" srcOrd="0" destOrd="0" parTransId="{86EB3F76-EF2E-4312-81A8-804DBC4B276D}" sibTransId="{F739AA3D-196D-44CB-AB3C-BC3322F53058}"/>
    <dgm:cxn modelId="{DE337247-29E6-4CF3-B91B-33C4A71779E4}" srcId="{BAA66075-EBDF-48B0-817E-63C5D3FCF7D2}" destId="{AD14F166-DCCF-47E0-B2E4-12421B1074BB}" srcOrd="1" destOrd="0" parTransId="{17CD5B2A-B66C-47D4-A32B-BF00A3B0F1CE}" sibTransId="{AD21DA50-EBC0-40DB-B021-D88D2C2EE69A}"/>
    <dgm:cxn modelId="{684485DA-C67B-4213-B1C9-052523B08CE4}" srcId="{BAA66075-EBDF-48B0-817E-63C5D3FCF7D2}" destId="{B97BF794-3255-44B5-AB96-AC15D6FE0BAC}" srcOrd="2" destOrd="0" parTransId="{7C40F196-BB6F-424A-ACAF-E29A6DAA0209}" sibTransId="{2CD76A8E-5779-4E30-B98F-A913F0637B94}"/>
    <dgm:cxn modelId="{D694C2CE-76A5-4DCB-B021-50F43EDF3C3E}" type="presParOf" srcId="{4DB64237-06A4-4705-83D6-10F5A6673B76}" destId="{48FE04CB-281D-4C7F-8E18-08814CCF14AC}" srcOrd="0" destOrd="0" presId="urn:microsoft.com/office/officeart/2005/8/layout/hList6"/>
    <dgm:cxn modelId="{32F14DE0-BB64-47FD-A97A-A9DB30751F03}" type="presParOf" srcId="{4DB64237-06A4-4705-83D6-10F5A6673B76}" destId="{7D1419A7-9D2E-4C4B-8D5E-89F1600BEE7A}" srcOrd="1" destOrd="0" presId="urn:microsoft.com/office/officeart/2005/8/layout/hList6"/>
    <dgm:cxn modelId="{E2F607B0-68CC-4172-A265-C2E8D60E6878}" type="presParOf" srcId="{4DB64237-06A4-4705-83D6-10F5A6673B76}" destId="{706331AE-3679-42AD-BBD0-4CA4DC6D4A9E}" srcOrd="2" destOrd="0" presId="urn:microsoft.com/office/officeart/2005/8/layout/hList6"/>
    <dgm:cxn modelId="{7E8233C5-D2A4-4BE4-9EC4-6B94115990BF}" type="presParOf" srcId="{4DB64237-06A4-4705-83D6-10F5A6673B76}" destId="{CB375691-69D6-4197-ACA2-DEFC8DCB2A24}" srcOrd="3" destOrd="0" presId="urn:microsoft.com/office/officeart/2005/8/layout/hList6"/>
    <dgm:cxn modelId="{36BCB5B0-4C45-427F-A6D7-9F8416B66A48}" type="presParOf" srcId="{4DB64237-06A4-4705-83D6-10F5A6673B76}" destId="{D71C2D26-448B-40D0-8644-D0A5A6A01B5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FE04CB-281D-4C7F-8E18-08814CCF14AC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2">
                  <a:lumMod val="25000"/>
                </a:schemeClr>
              </a:solidFill>
            </a:rPr>
            <a:t>Не-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2">
                  <a:lumMod val="25000"/>
                </a:schemeClr>
              </a:solidFill>
            </a:rPr>
            <a:t>понимание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2">
                  <a:lumMod val="25000"/>
                </a:schemeClr>
              </a:solidFill>
            </a:rPr>
            <a:t> проблемы</a:t>
          </a:r>
          <a:endParaRPr lang="ru-RU" sz="3200" b="1" kern="1200" dirty="0">
            <a:solidFill>
              <a:schemeClr val="bg2">
                <a:lumMod val="25000"/>
              </a:schemeClr>
            </a:solidFill>
          </a:endParaRPr>
        </a:p>
      </dsp:txBody>
      <dsp:txXfrm rot="16200000">
        <a:off x="-956010" y="957014"/>
        <a:ext cx="4525963" cy="2611933"/>
      </dsp:txXfrm>
    </dsp:sp>
    <dsp:sp modelId="{706331AE-3679-42AD-BBD0-4CA4DC6D4A9E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09507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accent6">
                  <a:lumMod val="75000"/>
                </a:schemeClr>
              </a:solidFill>
            </a:rPr>
            <a:t>Принятие решения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b="1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accent2">
                  <a:lumMod val="75000"/>
                </a:schemeClr>
              </a:solidFill>
            </a:rPr>
            <a:t>Начало действий </a:t>
          </a:r>
          <a:endParaRPr lang="ru-RU" sz="3300" b="1" kern="1200" dirty="0">
            <a:solidFill>
              <a:schemeClr val="accent2">
                <a:lumMod val="75000"/>
              </a:schemeClr>
            </a:solidFill>
          </a:endParaRPr>
        </a:p>
      </dsp:txBody>
      <dsp:txXfrm rot="16200000">
        <a:off x="1851818" y="957014"/>
        <a:ext cx="4525963" cy="2611933"/>
      </dsp:txXfrm>
    </dsp:sp>
    <dsp:sp modelId="{D71C2D26-448B-40D0-8644-D0A5A6A01B55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>
                  <a:lumMod val="75000"/>
                </a:schemeClr>
              </a:solidFill>
            </a:rPr>
            <a:t>Срыв действий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Продолжение действий</a:t>
          </a:r>
          <a:endParaRPr lang="ru-RU" sz="2800" b="1" kern="1200" dirty="0">
            <a:solidFill>
              <a:srgbClr val="FF0000"/>
            </a:solidFill>
          </a:endParaRPr>
        </a:p>
      </dsp:txBody>
      <dsp:txXfrm rot="16200000">
        <a:off x="4659647" y="957014"/>
        <a:ext cx="4525963" cy="2611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27.11.18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83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27.11.18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68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27.11.18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63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27.11.18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33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27.11.18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76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27.11.18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43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27.11.18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19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27.11.18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119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27.11.18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14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27.11.18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05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8A9-DE90-419A-B05B-1A9D88FFE3FA}" type="datetimeFigureOut">
              <a:rPr lang="ru-RU" smtClean="0"/>
              <a:pPr/>
              <a:t>27.11.18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20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78A9-DE90-419A-B05B-1A9D88FFE3FA}" type="datetimeFigureOut">
              <a:rPr lang="ru-RU" smtClean="0"/>
              <a:pPr/>
              <a:t>27.11.18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58061-CAA8-4997-8746-5D1E5D9C7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165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hs.uk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s.uk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nicp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4333" y="331258"/>
            <a:ext cx="10515600" cy="19942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Недостаточная физическая активность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как самостоятельный фактор риска неинфекционных заболеваний.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Елена Андреевна </a:t>
            </a:r>
            <a:r>
              <a:rPr lang="ru-RU" sz="2700" b="1" dirty="0" err="1" smtClean="0">
                <a:solidFill>
                  <a:srgbClr val="FF0000"/>
                </a:solidFill>
              </a:rPr>
              <a:t>Низова</a:t>
            </a:r>
            <a:r>
              <a:rPr lang="ru-RU" sz="2700" b="1" dirty="0" smtClean="0">
                <a:solidFill>
                  <a:srgbClr val="FF0000"/>
                </a:solidFill>
              </a:rPr>
              <a:t>, к.м.н., врачи ГБУЗ «Областной клинический кардиологический диспансер»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182" y="2573866"/>
            <a:ext cx="3573511" cy="38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7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Механизмы пользы ФА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u="sng" dirty="0" smtClean="0"/>
              <a:t> Костная ткань. Важно? </a:t>
            </a:r>
            <a:r>
              <a:rPr lang="ru-RU" sz="2000" b="1" dirty="0" smtClean="0"/>
              <a:t>Активный образ жизни и занятия физической культурой  в молодом возрасте  ведет  к  максимальному  увеличению  минеральных  веществ  в  организме,  а  в пожилом  возрасте  к  снижению  скорости  возрастной  потери  костного  кальция (декальцинации), что благоприятно влияет на предупреждение остеопороза.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7989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Механизмы пользы ФА. Механизм 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Свертываемость крови. Болезни связанные с </a:t>
            </a:r>
            <a:r>
              <a:rPr lang="ru-RU" b="1" u="sng" dirty="0" err="1" smtClean="0"/>
              <a:t>тромбообразованием</a:t>
            </a:r>
            <a:r>
              <a:rPr lang="ru-RU" b="1" u="sng" dirty="0" smtClean="0"/>
              <a:t> (вен и артерий) </a:t>
            </a:r>
          </a:p>
          <a:p>
            <a:r>
              <a:rPr lang="ru-RU" b="1" dirty="0" smtClean="0"/>
              <a:t>снижают  содержание  фибриногена,  </a:t>
            </a:r>
          </a:p>
          <a:p>
            <a:r>
              <a:rPr lang="ru-RU" b="1" dirty="0" smtClean="0"/>
              <a:t>активность  VII фактора  коагуляции  и  агрегацию  тромбоцитов  на  фоне  повышения  </a:t>
            </a:r>
            <a:r>
              <a:rPr lang="ru-RU" b="1" dirty="0" err="1" smtClean="0"/>
              <a:t>фибринолитической</a:t>
            </a:r>
            <a:r>
              <a:rPr lang="ru-RU" b="1" dirty="0" smtClean="0"/>
              <a:t> активности крови, что уменьшает риск </a:t>
            </a:r>
            <a:r>
              <a:rPr lang="ru-RU" b="1" dirty="0" err="1" smtClean="0"/>
              <a:t>тромбообразования</a:t>
            </a:r>
            <a:r>
              <a:rPr lang="ru-RU" b="1" dirty="0" smtClean="0"/>
              <a:t>. </a:t>
            </a:r>
          </a:p>
          <a:p>
            <a:endParaRPr lang="ru-RU" dirty="0"/>
          </a:p>
        </p:txBody>
      </p:sp>
      <p:pic>
        <p:nvPicPr>
          <p:cNvPr id="2052" name="Picture 4" descr="Картинки по запросу картинки тромб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2667" y="2370276"/>
            <a:ext cx="3407833" cy="30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953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Механизмы пользы ФА. Механизм 3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u="sng" dirty="0" smtClean="0"/>
              <a:t>Избыточная масса тела. </a:t>
            </a:r>
          </a:p>
          <a:p>
            <a:endParaRPr lang="ru-RU" b="1" u="sng" dirty="0"/>
          </a:p>
          <a:p>
            <a:pPr marL="0" indent="0">
              <a:buNone/>
            </a:pPr>
            <a:r>
              <a:rPr lang="ru-RU" b="1" dirty="0" smtClean="0"/>
              <a:t>Умеренные  физические нагрузки  улучшают  сбалансированность  потребления  и  расхода  энергии, способствуют  снижению  массы  тела  и  тем  самым  предупреждают  развитие  ожирения.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3076" name="Picture 4" descr="Картинки по запросу картинки ожир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994"/>
            <a:ext cx="3810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908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Механизмы пользы ФА. Механизм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 Костная ткань. </a:t>
            </a:r>
          </a:p>
          <a:p>
            <a:pPr marL="0" indent="0">
              <a:buNone/>
            </a:pPr>
            <a:r>
              <a:rPr lang="ru-RU" b="1" dirty="0" smtClean="0"/>
              <a:t>Активный образ жизни и занятия физической культурой  в молодом возрасте  ведет  к  максимальному  увеличению  минеральных  веществ  в  организме,  а  в пожилом  возрасте  к  снижению  скорости  возрастной  потери  костного  кальция (декальцинации), что благоприятно влияет на предупреждение остеопороза.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Картинки по запросу картинки остеопороз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72494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670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Сайт 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www.nhs.uk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(«Национальной системы здравоохранения Великобритании», материалы для пациентов)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«Если бы физическая активность была таблеткой, это было бы самое </a:t>
            </a:r>
            <a:r>
              <a:rPr lang="ru-RU" b="1" dirty="0" err="1" smtClean="0"/>
              <a:t>затратно</a:t>
            </a:r>
            <a:r>
              <a:rPr lang="ru-RU" b="1" dirty="0" smtClean="0"/>
              <a:t>-эффективное лекарство в мире»</a:t>
            </a:r>
            <a:endParaRPr lang="ru-RU" b="1" dirty="0"/>
          </a:p>
        </p:txBody>
      </p:sp>
      <p:pic>
        <p:nvPicPr>
          <p:cNvPr id="1026" name="Picture 2" descr="Картинки по запросу картинки физическая активност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9822" y="2677319"/>
            <a:ext cx="41148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427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Какую физическую </a:t>
            </a:r>
            <a:r>
              <a:rPr lang="ru-RU" sz="3600" b="1" dirty="0" smtClean="0">
                <a:solidFill>
                  <a:srgbClr val="FF0000"/>
                </a:solidFill>
              </a:rPr>
              <a:t>активность </a:t>
            </a:r>
            <a:r>
              <a:rPr lang="ru-RU" sz="3600" b="1" dirty="0">
                <a:solidFill>
                  <a:srgbClr val="FF0000"/>
                </a:solidFill>
              </a:rPr>
              <a:t>считать достаточной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150 минут = 2.5 часа в неделю </a:t>
            </a:r>
            <a:r>
              <a:rPr lang="ru-RU" b="1" dirty="0" smtClean="0">
                <a:solidFill>
                  <a:srgbClr val="FF0000"/>
                </a:solidFill>
              </a:rPr>
              <a:t>аэробной (интенсивной) физической активности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Желательно 20 минут в день интенсивной нагрузки (ходьба, плавание, лыжи, танцы, велосипед)</a:t>
            </a:r>
          </a:p>
          <a:p>
            <a:endParaRPr lang="ru-RU" b="1" dirty="0" smtClean="0"/>
          </a:p>
          <a:p>
            <a:r>
              <a:rPr lang="ru-RU" b="1" dirty="0" smtClean="0"/>
              <a:t>Если говорить о тренировках – до 300 минут аэробной (интенсивной) физической активности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69821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Что такое </a:t>
            </a:r>
            <a:r>
              <a:rPr lang="ru-RU" b="1" u="sng" dirty="0">
                <a:solidFill>
                  <a:srgbClr val="FF0000"/>
                </a:solidFill>
              </a:rPr>
              <a:t>интенсивная</a:t>
            </a:r>
            <a:r>
              <a:rPr lang="ru-RU" b="1" dirty="0">
                <a:solidFill>
                  <a:srgbClr val="FF0000"/>
                </a:solidFill>
              </a:rPr>
              <a:t> физическая активность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2109699"/>
            <a:ext cx="5181600" cy="40672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Физическая активность, </a:t>
            </a:r>
          </a:p>
          <a:p>
            <a:pPr marL="0" indent="0" algn="ctr">
              <a:buNone/>
            </a:pPr>
            <a:r>
              <a:rPr lang="ru-RU" b="1" dirty="0"/>
              <a:t>при которой ЧСС достигает                                  </a:t>
            </a:r>
            <a:r>
              <a:rPr lang="ru-RU" b="1" dirty="0" err="1"/>
              <a:t>субмаксимальных</a:t>
            </a:r>
            <a:r>
              <a:rPr lang="ru-RU" b="1" dirty="0"/>
              <a:t> значений: </a:t>
            </a:r>
          </a:p>
          <a:p>
            <a:pPr marL="0" indent="0" algn="ctr">
              <a:buNone/>
            </a:pPr>
            <a:r>
              <a:rPr lang="ru-RU" b="1" dirty="0" smtClean="0"/>
              <a:t> (Зона Безопасного Пульса)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ЗБП= (220-возраст) х 0,7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Без увеличения ЧСС физическая активность теряет свои «лечебные свойства»</a:t>
            </a:r>
            <a:endParaRPr lang="ru-RU" b="1" dirty="0"/>
          </a:p>
          <a:p>
            <a:endParaRPr lang="ru-RU" dirty="0"/>
          </a:p>
        </p:txBody>
      </p:sp>
      <p:pic>
        <p:nvPicPr>
          <p:cNvPr id="8194" name="Picture 2" descr="Картинки по запросу картинки измерения пульс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9361" y="2109700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325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Оптимальные зоны тренировочного режима в зависимости от возраста 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/>
              <a:t>(ЧСС, эквивалентная 60-75% от </a:t>
            </a:r>
            <a:r>
              <a:rPr lang="ru-RU" sz="2600" b="1" dirty="0" smtClean="0"/>
              <a:t>максимального потребления кислорода  </a:t>
            </a:r>
            <a:r>
              <a:rPr lang="ru-RU" sz="2600" b="1" dirty="0"/>
              <a:t>или максимальной </a:t>
            </a:r>
            <a:r>
              <a:rPr lang="ru-RU" sz="2600" b="1" dirty="0" smtClean="0"/>
              <a:t>ЧСС</a:t>
            </a:r>
            <a:r>
              <a:rPr lang="en-US" sz="2600" b="1" dirty="0" smtClean="0"/>
              <a:t>  </a:t>
            </a:r>
            <a:r>
              <a:rPr lang="ru-RU" sz="2600" b="1" dirty="0" smtClean="0"/>
              <a:t>по </a:t>
            </a:r>
            <a:r>
              <a:rPr lang="ru-RU" sz="2600" b="1" dirty="0"/>
              <a:t>возрасту). 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sz="2400" b="1" dirty="0"/>
              <a:t>20 – 29 лет     115-145 	     60-69 лет 	          95-115 	</a:t>
            </a:r>
          </a:p>
          <a:p>
            <a:pPr marL="0" indent="0">
              <a:buNone/>
            </a:pPr>
            <a:r>
              <a:rPr lang="ru-RU" sz="2400" b="1" dirty="0"/>
              <a:t>30-39 	            110-140 	     70-80  	          88-108 	</a:t>
            </a:r>
          </a:p>
          <a:p>
            <a:pPr marL="0" indent="0">
              <a:buNone/>
            </a:pPr>
            <a:r>
              <a:rPr lang="ru-RU" sz="2400" b="1" dirty="0"/>
              <a:t>40-49 	            105-130 	     80 и старше         77-98 	</a:t>
            </a:r>
          </a:p>
          <a:p>
            <a:pPr marL="0" indent="0">
              <a:buNone/>
            </a:pPr>
            <a:r>
              <a:rPr lang="ru-RU" sz="2400" b="1" dirty="0"/>
              <a:t>50-59 	            100-125 </a:t>
            </a:r>
            <a:r>
              <a:rPr lang="ru-RU" sz="2400" dirty="0"/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0048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20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Дозированная ходьба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1350334"/>
            <a:ext cx="5181600" cy="5135525"/>
          </a:xfrm>
        </p:spPr>
        <p:txBody>
          <a:bodyPr>
            <a:noAutofit/>
          </a:bodyPr>
          <a:lstStyle/>
          <a:p>
            <a:r>
              <a:rPr lang="ru-RU" sz="2000" b="1" i="1" dirty="0"/>
              <a:t>Дозированная ходьба </a:t>
            </a:r>
            <a:r>
              <a:rPr lang="ru-RU" sz="2000" b="1" dirty="0"/>
              <a:t>- самый распространенный метод физической реабилитации 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r>
              <a:rPr lang="ru-RU" sz="2000" b="1" i="1" dirty="0"/>
              <a:t>Дозированная ходьба </a:t>
            </a:r>
            <a:r>
              <a:rPr lang="ru-RU" sz="2000" b="1" dirty="0"/>
              <a:t>- вполне безопасный вид двигательной активности с точки зрения риска осложнений, а также ортопедического риска (при правильном выборе маршрута). </a:t>
            </a:r>
          </a:p>
          <a:p>
            <a:r>
              <a:rPr lang="ru-RU" sz="2000" b="1" dirty="0"/>
              <a:t>Ввиду очевидной простоты дозированной ходьбы ею может заниматься большинство больных, ССЗ, в том числе перенесших ИМ, а также пациенты с другой патологией. </a:t>
            </a:r>
          </a:p>
          <a:p>
            <a:r>
              <a:rPr lang="ru-RU" sz="2000" b="1" dirty="0"/>
              <a:t>Занятия дозированной ходьбой не требуют особого умения, оснащения и оборудования. </a:t>
            </a:r>
          </a:p>
          <a:p>
            <a:r>
              <a:rPr lang="ru-RU" sz="2000" b="1" dirty="0"/>
              <a:t>Приверженность занятиям дозированной ходьбой обычно высокая.</a:t>
            </a:r>
          </a:p>
          <a:p>
            <a:endParaRPr lang="ru-RU" sz="2400" dirty="0"/>
          </a:p>
        </p:txBody>
      </p:sp>
      <p:pic>
        <p:nvPicPr>
          <p:cNvPr id="9218" name="Picture 2" descr="Картинки по запросу картинки ходьб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413" y="4359350"/>
            <a:ext cx="2400363" cy="19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картинки ходьб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864" y="175354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281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Примеры интенсивной физической активности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Тренирующая ходьба до </a:t>
            </a:r>
            <a:r>
              <a:rPr lang="ru-RU" b="1" dirty="0" err="1"/>
              <a:t>субмаксимальной</a:t>
            </a:r>
            <a:r>
              <a:rPr lang="ru-RU" b="1" dirty="0"/>
              <a:t> ЧСС</a:t>
            </a:r>
          </a:p>
          <a:p>
            <a:r>
              <a:rPr lang="ru-RU" b="1" dirty="0"/>
              <a:t>Бег</a:t>
            </a:r>
          </a:p>
          <a:p>
            <a:r>
              <a:rPr lang="ru-RU" b="1" dirty="0"/>
              <a:t>Плавание (на расстояние в бассейне)</a:t>
            </a:r>
          </a:p>
          <a:p>
            <a:r>
              <a:rPr lang="ru-RU" b="1" dirty="0"/>
              <a:t>Катание на роликах/коньках по прямой</a:t>
            </a:r>
          </a:p>
          <a:p>
            <a:r>
              <a:rPr lang="ru-RU" b="1" dirty="0"/>
              <a:t>Равнинные лыжи</a:t>
            </a:r>
          </a:p>
          <a:p>
            <a:r>
              <a:rPr lang="ru-RU" b="1" dirty="0"/>
              <a:t>Большинство игровых видов спорта (футбол, волейбол, хоккей)</a:t>
            </a:r>
          </a:p>
          <a:p>
            <a:r>
              <a:rPr lang="ru-RU" b="1" dirty="0"/>
              <a:t>Прыжки через веревку</a:t>
            </a:r>
          </a:p>
        </p:txBody>
      </p:sp>
    </p:spTree>
    <p:extLst>
      <p:ext uri="{BB962C8B-B14F-4D97-AF65-F5344CB8AC3E}">
        <p14:creationId xmlns:p14="http://schemas.microsoft.com/office/powerpoint/2010/main" xmlns="" val="145837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Доказательная медицина пользы  физической активности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Со времени первого исследования, проведенного Д. Моррисом в 1953 году, целый ряд эпидемиологических исследований подтвердило связь между малоподвижным образом жизни и </a:t>
            </a:r>
            <a:r>
              <a:rPr lang="ru-RU" sz="2400" b="1" dirty="0" smtClean="0"/>
              <a:t>ИБС</a:t>
            </a:r>
            <a:r>
              <a:rPr lang="en-US" sz="2400" b="1" dirty="0" smtClean="0"/>
              <a:t>.</a:t>
            </a:r>
            <a:r>
              <a:rPr lang="ru-RU" sz="2400" b="1" dirty="0" smtClean="0"/>
              <a:t>  </a:t>
            </a:r>
            <a:r>
              <a:rPr lang="ru-RU" sz="2400" b="1" dirty="0">
                <a:solidFill>
                  <a:srgbClr val="FF0000"/>
                </a:solidFill>
              </a:rPr>
              <a:t>Относительный риск смерти от ИБС для людей, ведущих малоподвижный образ жизни, по сравнению с активными людьми составляет 1,9. 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en-US" sz="2000" b="1" dirty="0" smtClean="0"/>
              <a:t>Berlin</a:t>
            </a:r>
            <a:r>
              <a:rPr lang="en-US" sz="2000" b="1" dirty="0"/>
              <a:t>, J.A. A meta-analysis of physical activity in the prevention of coronary heart disease / J.A. Berlin, G.A. </a:t>
            </a:r>
            <a:r>
              <a:rPr lang="en-US" sz="2000" b="1" dirty="0" err="1"/>
              <a:t>Colditz</a:t>
            </a:r>
            <a:r>
              <a:rPr lang="en-US" sz="2000" b="1" dirty="0"/>
              <a:t> / Am. J. </a:t>
            </a:r>
            <a:r>
              <a:rPr lang="en-US" sz="2000" b="1" dirty="0" err="1"/>
              <a:t>Epidemiol</a:t>
            </a:r>
            <a:r>
              <a:rPr lang="en-US" sz="2000" b="1" dirty="0"/>
              <a:t>. - 1990. - Vol. 132. - </a:t>
            </a:r>
            <a:r>
              <a:rPr lang="en-US" sz="2000" b="1" dirty="0" smtClean="0"/>
              <a:t>P.612-628</a:t>
            </a:r>
            <a:endParaRPr lang="ru-RU" sz="2000" b="1" dirty="0" smtClean="0"/>
          </a:p>
          <a:p>
            <a:r>
              <a:rPr lang="ru-RU" sz="2600" b="1" dirty="0" smtClean="0"/>
              <a:t>Снижение риска смертельных сердечно-сосудистых событий </a:t>
            </a:r>
            <a:r>
              <a:rPr lang="ru-RU" sz="2600" b="1" dirty="0" smtClean="0">
                <a:solidFill>
                  <a:srgbClr val="FF0000"/>
                </a:solidFill>
              </a:rPr>
              <a:t>на 31% на каждые 3 км ходьбы для пациентов с ССЗ старше 65 лет</a:t>
            </a:r>
          </a:p>
          <a:p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6455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Определение тренированности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Проба Мартине-</a:t>
            </a:r>
            <a:r>
              <a:rPr lang="ru-RU" b="1" dirty="0" err="1" smtClean="0"/>
              <a:t>Кушелевского</a:t>
            </a:r>
            <a:r>
              <a:rPr lang="ru-RU" dirty="0" smtClean="0"/>
              <a:t>: тест</a:t>
            </a:r>
            <a:r>
              <a:rPr lang="ru-RU" dirty="0"/>
              <a:t> </a:t>
            </a:r>
            <a:r>
              <a:rPr lang="ru-RU" dirty="0" smtClean="0"/>
              <a:t>с  </a:t>
            </a:r>
            <a:r>
              <a:rPr lang="ru-RU" b="1" dirty="0" smtClean="0"/>
              <a:t>20</a:t>
            </a:r>
            <a:r>
              <a:rPr lang="ru-RU" dirty="0" smtClean="0"/>
              <a:t> приседаниями </a:t>
            </a:r>
            <a:r>
              <a:rPr lang="ru-RU" sz="2400" dirty="0"/>
              <a:t>(с глубоко вытянутыми руками) </a:t>
            </a:r>
            <a:r>
              <a:rPr lang="ru-RU" dirty="0" smtClean="0"/>
              <a:t>за </a:t>
            </a:r>
            <a:r>
              <a:rPr lang="ru-RU" b="1" dirty="0" smtClean="0"/>
              <a:t>30</a:t>
            </a:r>
            <a:r>
              <a:rPr lang="ru-RU" dirty="0" smtClean="0"/>
              <a:t> с (после 40 лет за 40 с). </a:t>
            </a:r>
            <a:r>
              <a:rPr lang="ru-RU" b="1" dirty="0" smtClean="0"/>
              <a:t>Восстановление пульса к концу 3 мин</a:t>
            </a:r>
          </a:p>
          <a:p>
            <a:r>
              <a:rPr lang="ru-RU" b="1" dirty="0" smtClean="0"/>
              <a:t>Двойное произведение : </a:t>
            </a:r>
            <a:r>
              <a:rPr lang="ru-RU" sz="2400" dirty="0"/>
              <a:t>функциональные возможности организма, совершенство вегетативной н/с, потребление кислорода при возрастании нагрузки. ЧСС в покое х АД </a:t>
            </a:r>
            <a:r>
              <a:rPr lang="ru-RU" sz="2400" dirty="0" err="1"/>
              <a:t>сист</a:t>
            </a:r>
            <a:r>
              <a:rPr lang="ru-RU" sz="2400" dirty="0"/>
              <a:t> в покое /100. </a:t>
            </a:r>
          </a:p>
          <a:p>
            <a:r>
              <a:rPr lang="ru-RU" b="1" dirty="0" err="1" smtClean="0"/>
              <a:t>Субм</a:t>
            </a:r>
            <a:r>
              <a:rPr lang="ru-RU" b="1" dirty="0" err="1"/>
              <a:t>а</a:t>
            </a:r>
            <a:r>
              <a:rPr lang="ru-RU" b="1" dirty="0" err="1" smtClean="0"/>
              <a:t>ксимальный</a:t>
            </a:r>
            <a:r>
              <a:rPr lang="ru-RU" b="1" dirty="0" smtClean="0"/>
              <a:t> тест </a:t>
            </a:r>
            <a:r>
              <a:rPr lang="en-US" b="1" dirty="0" smtClean="0"/>
              <a:t>PWC170</a:t>
            </a:r>
            <a:r>
              <a:rPr lang="ru-RU" b="1" dirty="0" smtClean="0"/>
              <a:t> (ВЭМ)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798952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Важные принципы без цифр для тех, кто готов стать активным. Меры безопасности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0089"/>
            <a:ext cx="10515600" cy="45494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Оцените </a:t>
            </a:r>
            <a:r>
              <a:rPr lang="ru-RU" sz="2400" b="1" dirty="0"/>
              <a:t>субъективное состояние и </a:t>
            </a:r>
            <a:r>
              <a:rPr lang="ru-RU" sz="2400" b="1" dirty="0" smtClean="0"/>
              <a:t>выберите </a:t>
            </a:r>
            <a:r>
              <a:rPr lang="ru-RU" sz="2400" b="1" dirty="0"/>
              <a:t>правильное время для начала занятий</a:t>
            </a:r>
          </a:p>
          <a:p>
            <a:r>
              <a:rPr lang="ru-RU" sz="2400" b="1" dirty="0" smtClean="0"/>
              <a:t>Оцените </a:t>
            </a:r>
            <a:r>
              <a:rPr lang="ru-RU" sz="2400" b="1" dirty="0"/>
              <a:t>объективное состояние (ЭКГ, АД,  ан. крови), лучше сделать ВЭМ</a:t>
            </a:r>
          </a:p>
          <a:p>
            <a:r>
              <a:rPr lang="ru-RU" sz="2400" b="1" dirty="0" smtClean="0"/>
              <a:t>Составьте </a:t>
            </a:r>
            <a:r>
              <a:rPr lang="ru-RU" sz="2400" b="1" dirty="0"/>
              <a:t>индивидуальную программу </a:t>
            </a:r>
            <a:r>
              <a:rPr lang="ru-RU" sz="2400" b="1" dirty="0" smtClean="0"/>
              <a:t>повышения ФА: </a:t>
            </a:r>
            <a:r>
              <a:rPr lang="ru-RU" sz="2400" b="1" dirty="0"/>
              <a:t>это мотивация, дисциплина, позволит избежать негативных последствий</a:t>
            </a:r>
          </a:p>
          <a:p>
            <a:r>
              <a:rPr lang="ru-RU" sz="2400" b="1" dirty="0" smtClean="0"/>
              <a:t>Начинайте </a:t>
            </a:r>
            <a:r>
              <a:rPr lang="ru-RU" sz="2400" b="1" dirty="0"/>
              <a:t>постепенно, </a:t>
            </a:r>
            <a:r>
              <a:rPr lang="ru-RU" sz="2400" b="1" dirty="0" smtClean="0"/>
              <a:t>дозируйте </a:t>
            </a:r>
            <a:r>
              <a:rPr lang="ru-RU" sz="2400" b="1" dirty="0"/>
              <a:t>увеличение нагрузки в течение </a:t>
            </a:r>
            <a:r>
              <a:rPr lang="ru-RU" sz="2400" b="1" u="sng" dirty="0"/>
              <a:t>недель</a:t>
            </a:r>
          </a:p>
          <a:p>
            <a:r>
              <a:rPr lang="ru-RU" sz="2400" b="1" dirty="0"/>
              <a:t>Постоянство тренировок, при прерывании начинать следует с меньшей нагрузки</a:t>
            </a:r>
          </a:p>
          <a:p>
            <a:r>
              <a:rPr lang="ru-RU" sz="2400" b="1" dirty="0"/>
              <a:t>Постоянный  этапный контроль состояния (пульс, АД, возможно ведение дневника) с заключительной оценкой результатов</a:t>
            </a:r>
          </a:p>
          <a:p>
            <a:pPr algn="ctr"/>
            <a:r>
              <a:rPr lang="ru-RU" sz="2400" b="1" dirty="0"/>
              <a:t>Не стоит  соревноваться с самим собой!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87145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Сайт 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www.nhs.uk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(«Национальной системы здравоохранения Великобритании», материалы для пациентов)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300" b="1" u="sng" dirty="0" smtClean="0"/>
              <a:t>О чем пишут?</a:t>
            </a:r>
          </a:p>
          <a:p>
            <a:r>
              <a:rPr lang="ru-RU" b="1" dirty="0" smtClean="0"/>
              <a:t>Об обуви для ходьбы</a:t>
            </a:r>
          </a:p>
          <a:p>
            <a:r>
              <a:rPr lang="ru-RU" b="1" dirty="0" smtClean="0"/>
              <a:t>О теплых носках и плащах для ходьбы в дождливую лондонскую погоду</a:t>
            </a:r>
          </a:p>
          <a:p>
            <a:r>
              <a:rPr lang="ru-RU" b="1" dirty="0" smtClean="0"/>
              <a:t>О постепенном подсчете шагов (не надо 10 000 шагов сразу!)</a:t>
            </a:r>
          </a:p>
          <a:p>
            <a:r>
              <a:rPr lang="ru-RU" b="1" dirty="0" smtClean="0"/>
              <a:t>О том, чтобы выйти из автобуса на одну остановку раньше</a:t>
            </a:r>
          </a:p>
          <a:p>
            <a:r>
              <a:rPr lang="ru-RU" b="1" dirty="0" smtClean="0"/>
              <a:t>Чтобы найти попутчика</a:t>
            </a:r>
          </a:p>
          <a:p>
            <a:r>
              <a:rPr lang="ru-RU" b="1" dirty="0" smtClean="0"/>
              <a:t>Как ходить в понедельник, если в воскресенье провалялись</a:t>
            </a:r>
          </a:p>
          <a:p>
            <a:r>
              <a:rPr lang="ru-RU" b="1" dirty="0" smtClean="0"/>
              <a:t>Как это сделать привычкой</a:t>
            </a:r>
          </a:p>
          <a:p>
            <a:r>
              <a:rPr lang="ru-RU" b="1" dirty="0" smtClean="0"/>
              <a:t>Пишут крупным шрифтом короткими текстами и с большими интервалами.</a:t>
            </a:r>
          </a:p>
          <a:p>
            <a:r>
              <a:rPr lang="ru-RU" sz="3300" b="1" u="sng" dirty="0" smtClean="0"/>
              <a:t>Зайдите! (учите английский!) и вам захочется читать дальше и начать ходить</a:t>
            </a:r>
            <a:endParaRPr lang="ru-RU" sz="3300" b="1" u="sng" dirty="0"/>
          </a:p>
        </p:txBody>
      </p:sp>
    </p:spTree>
    <p:extLst>
      <p:ext uri="{BB962C8B-B14F-4D97-AF65-F5344CB8AC3E}">
        <p14:creationId xmlns:p14="http://schemas.microsoft.com/office/powerpoint/2010/main" xmlns="" val="3432792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Измените свое  ОТНОШЕНИЕ  к физической активности (по модели </a:t>
            </a:r>
            <a:r>
              <a:rPr lang="en-US" sz="3600" b="1" dirty="0" err="1" smtClean="0">
                <a:solidFill>
                  <a:srgbClr val="FF0000"/>
                </a:solidFill>
              </a:rPr>
              <a:t>Prochaska</a:t>
            </a:r>
            <a:r>
              <a:rPr lang="en-US" sz="3600" b="1" dirty="0" smtClean="0">
                <a:solidFill>
                  <a:srgbClr val="FF0000"/>
                </a:solidFill>
              </a:rPr>
              <a:t>, 1973)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Ходить и двигаться это </a:t>
            </a:r>
            <a:r>
              <a:rPr lang="ru-RU" b="1" dirty="0" smtClean="0">
                <a:solidFill>
                  <a:srgbClr val="FF0000"/>
                </a:solidFill>
              </a:rPr>
              <a:t>хорошо</a:t>
            </a:r>
            <a:r>
              <a:rPr lang="ru-RU" dirty="0" smtClean="0"/>
              <a:t>, а не «нагрузка»! (считайте благом,  проживание на 5 этаже, отсутствие близкой парковки, внезапно высвободившееся время)</a:t>
            </a:r>
          </a:p>
          <a:p>
            <a:endParaRPr lang="ru-RU" dirty="0" smtClean="0"/>
          </a:p>
          <a:p>
            <a:r>
              <a:rPr lang="ru-RU" dirty="0" smtClean="0"/>
              <a:t>Ходить и двигаться – это просто, и этого </a:t>
            </a:r>
            <a:r>
              <a:rPr lang="ru-RU" b="1" dirty="0" smtClean="0">
                <a:solidFill>
                  <a:srgbClr val="FF0000"/>
                </a:solidFill>
              </a:rPr>
              <a:t>достаточно</a:t>
            </a:r>
          </a:p>
          <a:p>
            <a:endParaRPr lang="ru-RU" dirty="0" smtClean="0"/>
          </a:p>
          <a:p>
            <a:r>
              <a:rPr lang="ru-RU" dirty="0" smtClean="0"/>
              <a:t>Привычка формируется довольно быстро </a:t>
            </a:r>
            <a:r>
              <a:rPr lang="ru-RU" b="1" dirty="0" smtClean="0">
                <a:solidFill>
                  <a:srgbClr val="FF0000"/>
                </a:solidFill>
              </a:rPr>
              <a:t>(2-3 недели)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18161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>Ходить и двигаться это </a:t>
            </a:r>
            <a:r>
              <a:rPr lang="ru-RU" b="1" dirty="0" smtClean="0">
                <a:solidFill>
                  <a:srgbClr val="FF0000"/>
                </a:solidFill>
              </a:rPr>
              <a:t>хорошо</a:t>
            </a:r>
            <a:r>
              <a:rPr lang="ru-RU" dirty="0" smtClean="0"/>
              <a:t>, а не «нагрузка»! (считайте благом,  проживание на 5 этаже, отсутствие близкой парковки, внезапно высвободившееся время)</a:t>
            </a:r>
          </a:p>
          <a:p>
            <a:endParaRPr lang="ru-RU" dirty="0" smtClean="0"/>
          </a:p>
          <a:p>
            <a:r>
              <a:rPr lang="ru-RU" dirty="0" smtClean="0"/>
              <a:t>Ходить и двигаться – это просто, и этого </a:t>
            </a:r>
            <a:r>
              <a:rPr lang="ru-RU" b="1" dirty="0" smtClean="0">
                <a:solidFill>
                  <a:srgbClr val="FF0000"/>
                </a:solidFill>
              </a:rPr>
              <a:t>достаточно</a:t>
            </a:r>
          </a:p>
          <a:p>
            <a:endParaRPr lang="ru-RU" dirty="0" smtClean="0"/>
          </a:p>
          <a:p>
            <a:r>
              <a:rPr lang="ru-RU" dirty="0" smtClean="0"/>
              <a:t>Привычка формируется довольно быстро </a:t>
            </a:r>
            <a:r>
              <a:rPr lang="ru-RU" b="1" dirty="0" smtClean="0">
                <a:solidFill>
                  <a:srgbClr val="FF0000"/>
                </a:solidFill>
              </a:rPr>
              <a:t>(2-3 недели)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82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Аэробная физическая активность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ФА, при которой развивается легкая одышка, исчезающая в первые минуты покоя</a:t>
            </a:r>
          </a:p>
          <a:p>
            <a:r>
              <a:rPr lang="ru-RU" b="1" dirty="0"/>
              <a:t>ФА, при которой трудно разговаривать</a:t>
            </a:r>
          </a:p>
          <a:p>
            <a:r>
              <a:rPr lang="ru-RU" b="1" dirty="0"/>
              <a:t>ФА, при которой возникает легкая усталость и потоотделение</a:t>
            </a:r>
          </a:p>
          <a:p>
            <a:r>
              <a:rPr lang="ru-RU" b="1" u="sng" dirty="0"/>
              <a:t>Но основной критерий – увеличение ЧСС !</a:t>
            </a:r>
          </a:p>
          <a:p>
            <a:r>
              <a:rPr lang="ru-RU" b="1" dirty="0"/>
              <a:t>Только такая нагрузка считается тренирующей, а значит, полезной для здоровья</a:t>
            </a:r>
          </a:p>
        </p:txBody>
      </p:sp>
    </p:spTree>
    <p:extLst>
      <p:ext uri="{BB962C8B-B14F-4D97-AF65-F5344CB8AC3E}">
        <p14:creationId xmlns:p14="http://schemas.microsoft.com/office/powerpoint/2010/main" xmlns="" val="26665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Противопоказания к увеличению ФА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О</a:t>
            </a:r>
            <a:r>
              <a:rPr lang="ru-RU" sz="2400" b="1" dirty="0" smtClean="0"/>
              <a:t>стрые </a:t>
            </a:r>
            <a:r>
              <a:rPr lang="ru-RU" sz="2400" b="1" dirty="0"/>
              <a:t>инфекционные заболевания </a:t>
            </a:r>
          </a:p>
          <a:p>
            <a:r>
              <a:rPr lang="ru-RU" sz="2400" b="1" dirty="0"/>
              <a:t>О</a:t>
            </a:r>
            <a:r>
              <a:rPr lang="ru-RU" sz="2400" b="1" dirty="0" smtClean="0"/>
              <a:t>бострения </a:t>
            </a:r>
            <a:r>
              <a:rPr lang="ru-RU" sz="2400" b="1" dirty="0"/>
              <a:t>заболевания, неполное выздоровление</a:t>
            </a:r>
          </a:p>
          <a:p>
            <a:r>
              <a:rPr lang="ru-RU" sz="2400" b="1" dirty="0"/>
              <a:t>Психические заболевания, судороги и параличи</a:t>
            </a:r>
          </a:p>
          <a:p>
            <a:r>
              <a:rPr lang="ru-RU" sz="2400" b="1" dirty="0"/>
              <a:t>Злокачественные новообразования и подозрения на них</a:t>
            </a:r>
          </a:p>
          <a:p>
            <a:r>
              <a:rPr lang="ru-RU" sz="2400" b="1" dirty="0"/>
              <a:t>Заболевания ССС: инфаркт с давностью 6 </a:t>
            </a:r>
            <a:r>
              <a:rPr lang="ru-RU" sz="2400" b="1" dirty="0" err="1"/>
              <a:t>мес</a:t>
            </a:r>
            <a:r>
              <a:rPr lang="ru-RU" sz="2400" b="1" dirty="0"/>
              <a:t>, НК 2 </a:t>
            </a:r>
            <a:r>
              <a:rPr lang="ru-RU" sz="2400" b="1" dirty="0" err="1"/>
              <a:t>ст</a:t>
            </a:r>
            <a:r>
              <a:rPr lang="ru-RU" sz="2400" b="1" dirty="0"/>
              <a:t> и выше, тяжелые аритмии, аневризма аорты</a:t>
            </a:r>
          </a:p>
          <a:p>
            <a:r>
              <a:rPr lang="ru-RU" sz="2400" b="1" dirty="0" err="1"/>
              <a:t>Тромобофлебит</a:t>
            </a:r>
            <a:endParaRPr lang="ru-RU" sz="2400" b="1" dirty="0"/>
          </a:p>
          <a:p>
            <a:r>
              <a:rPr lang="ru-RU" sz="2400" b="1" dirty="0"/>
              <a:t>Склонность к кровотечениям  </a:t>
            </a:r>
          </a:p>
          <a:p>
            <a:r>
              <a:rPr lang="ru-RU" sz="2400" b="1" dirty="0"/>
              <a:t>Бронхиальная астма тяжелого течения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3558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Структура программы по увеличению физической активности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Подготовительный период (18 занятий или 4-6 недель)</a:t>
            </a:r>
          </a:p>
          <a:p>
            <a:r>
              <a:rPr lang="ru-RU" b="1" dirty="0"/>
              <a:t>Основной период  минимум 6-12 </a:t>
            </a:r>
            <a:r>
              <a:rPr lang="ru-RU" b="1" dirty="0" err="1"/>
              <a:t>мес</a:t>
            </a:r>
            <a:r>
              <a:rPr lang="ru-RU" b="1" dirty="0"/>
              <a:t> (через 3 месяца необходимо повторное тестирование)</a:t>
            </a:r>
          </a:p>
          <a:p>
            <a:r>
              <a:rPr lang="ru-RU" b="1" dirty="0"/>
              <a:t>Поддерживающий период – 60% от новой пороговой мощности, из 60 мин занятий – 45 мин на тренажерах, остальное- разминка и заминка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856647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Физические тренировки у больных сердечно-сосудистыми заболеваниями (ССЗ)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/>
              <a:t>Пациенты ССЗ при стабильном клиническом состоянии могут выполнять занятия аэробные физические упражнения умеренной интенсивности 3-5 раз в неделю с продолжительностью занятия 30 минут. </a:t>
            </a:r>
            <a:endParaRPr lang="ru-RU" b="1" dirty="0" smtClean="0"/>
          </a:p>
          <a:p>
            <a:r>
              <a:rPr lang="ru-RU" b="1" dirty="0" smtClean="0"/>
              <a:t>Пациенты</a:t>
            </a:r>
            <a:r>
              <a:rPr lang="ru-RU" b="1" dirty="0"/>
              <a:t>, у которых риск ССО остается повышенным, должны следовать строго индивидуализированной программе упражнений, в зависимости от переносимости ФН, не вызывающей неприятные признаки и симптомы. </a:t>
            </a:r>
          </a:p>
        </p:txBody>
      </p:sp>
    </p:spTree>
    <p:extLst>
      <p:ext uri="{BB962C8B-B14F-4D97-AF65-F5344CB8AC3E}">
        <p14:creationId xmlns:p14="http://schemas.microsoft.com/office/powerpoint/2010/main" xmlns="" val="678791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Физическая активность при </a:t>
            </a:r>
            <a:r>
              <a:rPr lang="ru-RU" sz="3600" b="1" dirty="0" smtClean="0">
                <a:solidFill>
                  <a:srgbClr val="FF0000"/>
                </a:solidFill>
              </a:rPr>
              <a:t>артериальной гипертензии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3245" y="169068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/>
              <a:t>При  выполнении  ФН  уровень  АД  может  повышаться,  поэтому  важно контролировать  его  до  начала  и  после  окончания  занятий.  В  норме  показатели  АД возвращаются  к  исходному  значению  в  пределах  10  минут,  если  этого  не  происходит необходимо уменьшить ФА. При  АГ  I  степени  интенсивность  ФТ  должна  находиться  в  пределах  60-75% максимальной ЧСС, а при АГ II степени – в пределах 40-65% максимальной ЧСС. </a:t>
            </a:r>
          </a:p>
          <a:p>
            <a:pPr>
              <a:buNone/>
            </a:pPr>
            <a:r>
              <a:rPr lang="ru-RU" sz="2000" b="1" dirty="0"/>
              <a:t>	</a:t>
            </a:r>
          </a:p>
          <a:p>
            <a:r>
              <a:rPr lang="ru-RU" sz="2000" b="1" dirty="0"/>
              <a:t>Тип реакции на нагрузку: гипертонический, но его выраженность может измениться </a:t>
            </a:r>
          </a:p>
          <a:p>
            <a:r>
              <a:rPr lang="ru-RU" sz="2000" b="1" dirty="0"/>
              <a:t>Механизм пользы: уменьшение активности симпато-адреналовой системы, восстановление чувствительности </a:t>
            </a:r>
            <a:r>
              <a:rPr lang="ru-RU" sz="2000" b="1" dirty="0" err="1"/>
              <a:t>барорецепторов</a:t>
            </a:r>
            <a:r>
              <a:rPr lang="ru-RU" sz="2000" b="1" dirty="0"/>
              <a:t>,  изменение  распределение  объемов  жидкости  и  нормализация  ренин-</a:t>
            </a:r>
            <a:r>
              <a:rPr lang="ru-RU" sz="2000" b="1" dirty="0" err="1"/>
              <a:t>ангиотензиновой</a:t>
            </a:r>
            <a:r>
              <a:rPr lang="ru-RU" sz="2000" b="1" dirty="0"/>
              <a:t>  системы  с  развитием  позитивных  гемодинамических  эффектов (уменьшением  минутного  объема  крови,  общего  периферического  сопротивления  и </a:t>
            </a:r>
          </a:p>
          <a:p>
            <a:pPr marL="0" indent="0">
              <a:buNone/>
            </a:pPr>
            <a:r>
              <a:rPr lang="ru-RU" sz="2000" b="1" dirty="0"/>
              <a:t>      сердечного индекса). </a:t>
            </a:r>
          </a:p>
        </p:txBody>
      </p:sp>
    </p:spTree>
    <p:extLst>
      <p:ext uri="{BB962C8B-B14F-4D97-AF65-F5344CB8AC3E}">
        <p14:creationId xmlns:p14="http://schemas.microsoft.com/office/powerpoint/2010/main" xmlns="" val="1723432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0676"/>
            <a:ext cx="7239000" cy="12366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</a:rPr>
              <a:t>Модель изменения поведения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(</a:t>
            </a:r>
            <a:r>
              <a:rPr lang="ru-RU" sz="3600" b="1" dirty="0">
                <a:solidFill>
                  <a:srgbClr val="FF0000"/>
                </a:solidFill>
              </a:rPr>
              <a:t>мотивации и формирования новых привычек</a:t>
            </a:r>
            <a:r>
              <a:rPr lang="ru-RU" sz="3600" b="1" dirty="0" smtClean="0">
                <a:solidFill>
                  <a:srgbClr val="FF0000"/>
                </a:solidFill>
              </a:rPr>
              <a:t>), </a:t>
            </a:r>
            <a:r>
              <a:rPr lang="en-US" sz="2800" b="1" dirty="0" err="1" smtClean="0">
                <a:solidFill>
                  <a:srgbClr val="FF0000"/>
                </a:solidFill>
              </a:rPr>
              <a:t>Prochaska</a:t>
            </a:r>
            <a:r>
              <a:rPr lang="en-US" sz="2800" b="1" dirty="0" smtClean="0">
                <a:solidFill>
                  <a:srgbClr val="FF0000"/>
                </a:solidFill>
              </a:rPr>
              <a:t>, 1973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577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Доказательная медицина пользы  физической </a:t>
            </a:r>
            <a:r>
              <a:rPr lang="ru-RU" b="1" dirty="0" smtClean="0">
                <a:solidFill>
                  <a:srgbClr val="FF0000"/>
                </a:solidFill>
              </a:rPr>
              <a:t>активности: сахарный диабет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b="1" dirty="0" smtClean="0"/>
          </a:p>
          <a:p>
            <a:r>
              <a:rPr lang="ru-RU" b="1" dirty="0" smtClean="0"/>
              <a:t>Уборка </a:t>
            </a:r>
            <a:r>
              <a:rPr lang="ru-RU" b="1" dirty="0"/>
              <a:t>дома в среднем </a:t>
            </a:r>
            <a:r>
              <a:rPr lang="ru-RU" b="1" dirty="0">
                <a:solidFill>
                  <a:srgbClr val="FF0000"/>
                </a:solidFill>
              </a:rPr>
              <a:t>на 12% снижает риск </a:t>
            </a:r>
            <a:r>
              <a:rPr lang="ru-RU" b="1" dirty="0"/>
              <a:t>развития сахарного диабета</a:t>
            </a:r>
          </a:p>
          <a:p>
            <a:r>
              <a:rPr lang="ru-RU" b="1" dirty="0"/>
              <a:t>Диета +1 час аэробной физической нагрузки </a:t>
            </a:r>
            <a:r>
              <a:rPr lang="ru-RU" b="1" dirty="0">
                <a:solidFill>
                  <a:srgbClr val="FF0000"/>
                </a:solidFill>
              </a:rPr>
              <a:t>на 58% </a:t>
            </a:r>
            <a:r>
              <a:rPr lang="ru-RU" b="1" dirty="0"/>
              <a:t>снижали риск СД. </a:t>
            </a:r>
            <a:endParaRPr lang="en-US" b="1" dirty="0" smtClean="0"/>
          </a:p>
          <a:p>
            <a:r>
              <a:rPr lang="ru-RU" b="1" dirty="0" smtClean="0"/>
              <a:t>Увеличение </a:t>
            </a:r>
            <a:r>
              <a:rPr lang="ru-RU" b="1" dirty="0"/>
              <a:t>клетчатки на 15 г на каждую съеденную калорию+30 минут </a:t>
            </a:r>
            <a:r>
              <a:rPr lang="ru-RU" b="1" dirty="0" err="1"/>
              <a:t>физактивности</a:t>
            </a:r>
            <a:r>
              <a:rPr lang="ru-RU" b="1" dirty="0"/>
              <a:t> + снижение насыщенных жиров – в этой группе </a:t>
            </a:r>
            <a:r>
              <a:rPr lang="ru-RU" b="1" dirty="0">
                <a:solidFill>
                  <a:srgbClr val="FF0000"/>
                </a:solidFill>
              </a:rPr>
              <a:t>ни одного нового случая </a:t>
            </a:r>
            <a:r>
              <a:rPr lang="ru-RU" b="1" dirty="0"/>
              <a:t>диабета в течение 10 </a:t>
            </a:r>
            <a:r>
              <a:rPr lang="ru-RU" b="1" dirty="0" smtClean="0"/>
              <a:t>лет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12% больным </a:t>
            </a:r>
            <a:r>
              <a:rPr lang="ru-RU" b="1" dirty="0" smtClean="0"/>
              <a:t>диабетом вообще не требовались препараты если они изменяли образ жизни (исследование </a:t>
            </a:r>
            <a:r>
              <a:rPr lang="en-US" b="1" dirty="0" smtClean="0"/>
              <a:t>LOOKAHEAD)</a:t>
            </a:r>
            <a:endParaRPr lang="ru-RU" b="1" dirty="0"/>
          </a:p>
          <a:p>
            <a:endParaRPr lang="ru-RU" sz="2400" b="1" dirty="0"/>
          </a:p>
          <a:p>
            <a:r>
              <a:rPr lang="ru-RU" b="1" dirty="0" smtClean="0">
                <a:hlinkClick r:id="rId2"/>
              </a:rPr>
              <a:t>Другие материалы на сайте: </a:t>
            </a:r>
            <a:r>
              <a:rPr lang="en-US" b="1" dirty="0" smtClean="0">
                <a:hlinkClick r:id="rId2"/>
              </a:rPr>
              <a:t>www.gnicpm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ru-RU" b="1" dirty="0"/>
              <a:t>материалы Ю.М. </a:t>
            </a:r>
            <a:r>
              <a:rPr lang="ru-RU" b="1" dirty="0" smtClean="0"/>
              <a:t>Позднякова, Бубновой </a:t>
            </a:r>
            <a:r>
              <a:rPr lang="ru-RU" b="1" dirty="0"/>
              <a:t>М.Г., </a:t>
            </a:r>
            <a:r>
              <a:rPr lang="ru-RU" b="1" dirty="0" smtClean="0"/>
              <a:t>Аронова </a:t>
            </a:r>
            <a:r>
              <a:rPr lang="ru-RU" b="1" dirty="0"/>
              <a:t>Д.М.)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0078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Рекомендации по увеличению ФА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Рекомендации по изменению поведения должны быть простыми и выполнимыми (1 овощ в каждый прием пищи, ходьба с легкой усталостью)</a:t>
            </a:r>
          </a:p>
          <a:p>
            <a:r>
              <a:rPr lang="ru-RU" b="1" dirty="0" smtClean="0"/>
              <a:t>Необходимо изменить отношение к ФА и тогда изменится поведение («Надо пройти, подняться – это хорошо!»)</a:t>
            </a:r>
          </a:p>
          <a:p>
            <a:r>
              <a:rPr lang="ru-RU" b="1" dirty="0" smtClean="0"/>
              <a:t>Советы и рекомендации должны повторяться, выполнение их –периодически контролироваться</a:t>
            </a:r>
          </a:p>
          <a:p>
            <a:r>
              <a:rPr lang="ru-RU" b="1" dirty="0" smtClean="0"/>
              <a:t>Лучше сочетать с другими источниками: листовки и интернет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Временной ресурс- не более 1 минуты на пациента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Для формирования привычки давать рекомендации по факторной профилактике- попробуйте дать их своим близким и друзьям. «</a:t>
            </a:r>
            <a:r>
              <a:rPr lang="ru-RU" b="1" dirty="0" smtClean="0">
                <a:solidFill>
                  <a:srgbClr val="FF0000"/>
                </a:solidFill>
              </a:rPr>
              <a:t>Давайте попробуем</a:t>
            </a:r>
            <a:r>
              <a:rPr lang="ru-RU" b="1" dirty="0" smtClean="0"/>
              <a:t>!»</a:t>
            </a:r>
          </a:p>
          <a:p>
            <a:r>
              <a:rPr lang="ru-RU" b="1" dirty="0" smtClean="0"/>
              <a:t>Ставьте промежуточные цели (спрашивать о факторе риска, советовать </a:t>
            </a:r>
            <a:r>
              <a:rPr lang="ru-RU" b="1" dirty="0" err="1" smtClean="0"/>
              <a:t>интернет-ресурс</a:t>
            </a:r>
            <a:r>
              <a:rPr lang="ru-RU" b="1" dirty="0" smtClean="0"/>
              <a:t>, контролировать достижение их)</a:t>
            </a:r>
          </a:p>
          <a:p>
            <a:r>
              <a:rPr lang="ru-RU" b="1" dirty="0" smtClean="0"/>
              <a:t>Попробуйте посмотреть информацию в интернете</a:t>
            </a:r>
          </a:p>
          <a:p>
            <a:r>
              <a:rPr lang="ru-RU" b="1" dirty="0" smtClean="0"/>
              <a:t>Попробуйте изменить свое поведение (пройдитесь с работы пешком!)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8297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788" y="508000"/>
            <a:ext cx="3594100" cy="3594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640252"/>
            <a:ext cx="4026111" cy="30071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0" y="3770489"/>
            <a:ext cx="3810629" cy="28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13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807" y="901700"/>
            <a:ext cx="3944767" cy="2946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107" y="2184400"/>
            <a:ext cx="4806793" cy="35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921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356" y="1690688"/>
            <a:ext cx="2977397" cy="24193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1927" y="2089148"/>
            <a:ext cx="3411873" cy="2695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6680" y="3030735"/>
            <a:ext cx="3356039" cy="24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78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24177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Подведем   итоги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404018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Низкая физическая активность –самостоятельный фактор риска НИЗ</a:t>
            </a:r>
          </a:p>
          <a:p>
            <a:r>
              <a:rPr lang="ru-RU" sz="1800" b="1" dirty="0" smtClean="0"/>
              <a:t>Физическая активность должна быть достаточной и интенсивной</a:t>
            </a:r>
          </a:p>
          <a:p>
            <a:r>
              <a:rPr lang="ru-RU" sz="1800" b="1" dirty="0" smtClean="0"/>
              <a:t>Ежедневно, не менее 20 минут</a:t>
            </a:r>
          </a:p>
          <a:p>
            <a:r>
              <a:rPr lang="ru-RU" sz="1800" b="1" dirty="0" smtClean="0"/>
              <a:t>Увеличение ЧСС до 120 в минуту</a:t>
            </a:r>
          </a:p>
          <a:p>
            <a:r>
              <a:rPr lang="ru-RU" sz="1800" b="1" dirty="0" smtClean="0"/>
              <a:t>Умеренность и контроль состояния</a:t>
            </a:r>
          </a:p>
          <a:p>
            <a:r>
              <a:rPr lang="ru-RU" sz="1800" b="1" dirty="0" smtClean="0"/>
              <a:t>Исключение противопоказаний</a:t>
            </a:r>
          </a:p>
          <a:p>
            <a:r>
              <a:rPr lang="ru-RU" sz="1800" b="1" dirty="0" smtClean="0"/>
              <a:t>Нужно найти нужные слова для рекомендаций</a:t>
            </a:r>
          </a:p>
          <a:p>
            <a:r>
              <a:rPr lang="ru-RU" sz="1800" b="1" dirty="0" smtClean="0"/>
              <a:t>Обязателен контроль выполнения рекомендаций</a:t>
            </a:r>
          </a:p>
          <a:p>
            <a:endParaRPr lang="ru-RU" dirty="0"/>
          </a:p>
        </p:txBody>
      </p:sp>
      <p:pic>
        <p:nvPicPr>
          <p:cNvPr id="1026" name="Picture 2" descr="http://webcatalog-online.com/images/th/th/fizaktivnos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4" b="55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568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Класс и уровень доказательств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Класс доказательств А</a:t>
            </a:r>
          </a:p>
          <a:p>
            <a:pPr>
              <a:buNone/>
            </a:pPr>
            <a:r>
              <a:rPr lang="ru-RU" b="1" dirty="0"/>
              <a:t>	(Мета-анализ или систематический обзор исследований (</a:t>
            </a:r>
            <a:r>
              <a:rPr lang="ru-RU" b="1" dirty="0" err="1"/>
              <a:t>проспективных</a:t>
            </a:r>
            <a:r>
              <a:rPr lang="ru-RU" b="1" dirty="0"/>
              <a:t> и ретроспективных) с незначительной систематической ошибкой)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/>
              <a:t>	Уровень 1: польза доказана, польза превышает вред</a:t>
            </a:r>
          </a:p>
        </p:txBody>
      </p:sp>
    </p:spTree>
    <p:extLst>
      <p:ext uri="{BB962C8B-B14F-4D97-AF65-F5344CB8AC3E}">
        <p14:creationId xmlns:p14="http://schemas.microsoft.com/office/powerpoint/2010/main" xmlns="" val="366271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7769" y="332656"/>
            <a:ext cx="4304299" cy="6117786"/>
          </a:xfrm>
        </p:spPr>
      </p:pic>
    </p:spTree>
    <p:extLst>
      <p:ext uri="{BB962C8B-B14F-4D97-AF65-F5344CB8AC3E}">
        <p14:creationId xmlns:p14="http://schemas.microsoft.com/office/powerpoint/2010/main" xmlns="" val="263679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Низкая физическая активность (НФА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10633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Самостоятельный фактор риска НИЗ</a:t>
            </a:r>
          </a:p>
          <a:p>
            <a:r>
              <a:rPr lang="ru-RU" sz="2000" b="1" dirty="0" smtClean="0"/>
              <a:t>Как минимум 7 заболеваний ассоциируется с НФА:</a:t>
            </a:r>
          </a:p>
          <a:p>
            <a:r>
              <a:rPr lang="ru-RU" sz="2000" b="1" dirty="0" smtClean="0"/>
              <a:t>ИБС</a:t>
            </a:r>
          </a:p>
          <a:p>
            <a:r>
              <a:rPr lang="ru-RU" sz="2000" b="1" dirty="0" smtClean="0"/>
              <a:t>Артериальная гипертензия</a:t>
            </a:r>
          </a:p>
          <a:p>
            <a:r>
              <a:rPr lang="ru-RU" sz="2000" b="1" dirty="0" smtClean="0"/>
              <a:t>Сахарный диабет (2 типа)</a:t>
            </a:r>
          </a:p>
          <a:p>
            <a:r>
              <a:rPr lang="ru-RU" sz="2000" b="1" dirty="0" smtClean="0"/>
              <a:t>Ожирение</a:t>
            </a:r>
          </a:p>
          <a:p>
            <a:r>
              <a:rPr lang="ru-RU" sz="2000" b="1" dirty="0" smtClean="0"/>
              <a:t>Остеопороз</a:t>
            </a:r>
          </a:p>
          <a:p>
            <a:r>
              <a:rPr lang="ru-RU" sz="2000" b="1" dirty="0" smtClean="0"/>
              <a:t>Депрессия и стресс</a:t>
            </a:r>
            <a:endParaRPr lang="en-US" sz="2000" b="1" dirty="0" smtClean="0"/>
          </a:p>
          <a:p>
            <a:r>
              <a:rPr lang="ru-RU" sz="2000" b="1" dirty="0" err="1" smtClean="0"/>
              <a:t>Онкопатология</a:t>
            </a:r>
            <a:endParaRPr lang="ru-RU" sz="2000" b="1" dirty="0"/>
          </a:p>
        </p:txBody>
      </p:sp>
      <p:pic>
        <p:nvPicPr>
          <p:cNvPr id="1026" name="Picture 2" descr="http://riamo.ru/images/61058/78/61058789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8888" y="659606"/>
            <a:ext cx="6400001" cy="49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01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Просто о механизмах пользы интенсивной ФА                           (не только для «похудения» - МИФ!!!) для изменения </a:t>
            </a:r>
            <a:r>
              <a:rPr lang="ru-RU" sz="3600" b="1" u="sng" dirty="0" smtClean="0">
                <a:solidFill>
                  <a:srgbClr val="FF0000"/>
                </a:solidFill>
              </a:rPr>
              <a:t>отношения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Улучшение кровотока во всех сосудах (в </a:t>
            </a:r>
            <a:r>
              <a:rPr lang="ru-RU" b="1" dirty="0" err="1" smtClean="0"/>
              <a:t>т.ч</a:t>
            </a:r>
            <a:r>
              <a:rPr lang="ru-RU" b="1" dirty="0" smtClean="0"/>
              <a:t>. </a:t>
            </a:r>
            <a:r>
              <a:rPr lang="ru-RU" b="1" dirty="0"/>
              <a:t>г</a:t>
            </a:r>
            <a:r>
              <a:rPr lang="ru-RU" b="1" dirty="0" smtClean="0"/>
              <a:t>оловного мозга – </a:t>
            </a:r>
            <a:r>
              <a:rPr lang="ru-RU" b="1" dirty="0" err="1" smtClean="0"/>
              <a:t>пирацетам</a:t>
            </a:r>
            <a:r>
              <a:rPr lang="ru-RU" b="1" dirty="0" smtClean="0"/>
              <a:t> и </a:t>
            </a:r>
            <a:r>
              <a:rPr lang="ru-RU" b="1" dirty="0" err="1" smtClean="0"/>
              <a:t>ноотропил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Укрепление мышечной стенки сосудов и сердца (магние-В6)</a:t>
            </a:r>
          </a:p>
          <a:p>
            <a:r>
              <a:rPr lang="ru-RU" b="1" dirty="0" smtClean="0"/>
              <a:t>Улучшение мембранных процессов (витамины)</a:t>
            </a:r>
          </a:p>
          <a:p>
            <a:r>
              <a:rPr lang="ru-RU" b="1" dirty="0" smtClean="0"/>
              <a:t> Улучшение питания и регенерации костной и суставной ткани (</a:t>
            </a:r>
            <a:r>
              <a:rPr lang="ru-RU" b="1" dirty="0" err="1" smtClean="0"/>
              <a:t>хондропротекторы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Расход энергии (при стрессе)                             ( </a:t>
            </a:r>
            <a:r>
              <a:rPr lang="ru-RU" b="1" dirty="0" err="1" smtClean="0"/>
              <a:t>персен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Выработка </a:t>
            </a:r>
            <a:r>
              <a:rPr lang="ru-RU" b="1" dirty="0" err="1" smtClean="0"/>
              <a:t>эндорфинов</a:t>
            </a:r>
            <a:r>
              <a:rPr lang="ru-RU" b="1" dirty="0" smtClean="0"/>
              <a:t> (при депрессии) (</a:t>
            </a:r>
            <a:r>
              <a:rPr lang="ru-RU" b="1" dirty="0" err="1" smtClean="0"/>
              <a:t>афобазол</a:t>
            </a:r>
            <a:r>
              <a:rPr lang="ru-RU" b="1" dirty="0"/>
              <a:t>)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7170" name="Picture 2" descr="Картинки по запросу картинки кровоток в сосуда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5982" y="1918494"/>
            <a:ext cx="1854906" cy="13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картинки мышечная стенка сосу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5443" y="2131111"/>
            <a:ext cx="2023180" cy="173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костная ткань картин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9317" y="3379715"/>
            <a:ext cx="2009510" cy="133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стресс картин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3720" y="4655525"/>
            <a:ext cx="2215092" cy="14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Картинки по запросу депрессия картин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2612" y="5085909"/>
            <a:ext cx="1651090" cy="13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280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Механизмы пользы ФА. Механизм 1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Улучшение  липидного  спектра крови. Важно? 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-снижаются  уровни  общего  холестерина  (ХС)  и  его  атерогенных  фракций:   ХС липопротеидов  низкой  плотности  (ЛНП),  триглицеридов  и (ТГ),  </a:t>
            </a:r>
          </a:p>
          <a:p>
            <a:pPr marL="0" indent="0">
              <a:buNone/>
            </a:pPr>
            <a:r>
              <a:rPr lang="ru-RU" b="1" dirty="0" smtClean="0"/>
              <a:t>-  повышается концентрация  антиатерогенного  ХС  липопротеидов  высокой  плотности  (ЛВП).  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картинки холестери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07357"/>
            <a:ext cx="5181600" cy="27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015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Механизмы пользы ФА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Усиление  перфузии  миокарда и профилактики ишемии. Важно?  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увеличение  </a:t>
            </a:r>
            <a:r>
              <a:rPr lang="ru-RU" b="1" dirty="0"/>
              <a:t>внутреннего диаметра  крупных  коронарных  артерий, 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улучшение  </a:t>
            </a:r>
            <a:r>
              <a:rPr lang="ru-RU" b="1" dirty="0"/>
              <a:t>микроциркуляции 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улучшение </a:t>
            </a:r>
            <a:r>
              <a:rPr lang="ru-RU" b="1" dirty="0"/>
              <a:t>функции эндотелия; 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модуляция  автономного  вегетативного  баланса;  </a:t>
            </a:r>
          </a:p>
          <a:p>
            <a:pPr>
              <a:buFontTx/>
              <a:buChar char="-"/>
            </a:pPr>
            <a:r>
              <a:rPr lang="ru-RU" b="1" dirty="0" err="1" smtClean="0"/>
              <a:t>индуцирование</a:t>
            </a:r>
            <a:r>
              <a:rPr lang="ru-RU" b="1" dirty="0" smtClean="0"/>
              <a:t>  ишемического </a:t>
            </a:r>
            <a:r>
              <a:rPr lang="ru-RU" b="1" dirty="0" err="1" smtClean="0"/>
              <a:t>прекондиционирования</a:t>
            </a:r>
            <a:r>
              <a:rPr lang="ru-RU" b="1" dirty="0" smtClean="0"/>
              <a:t>  </a:t>
            </a:r>
            <a:r>
              <a:rPr lang="ru-RU" b="1" dirty="0"/>
              <a:t>миокарда  (</a:t>
            </a:r>
            <a:r>
              <a:rPr lang="ru-RU" b="1" dirty="0" smtClean="0"/>
              <a:t>процесса,  </a:t>
            </a:r>
            <a:r>
              <a:rPr lang="ru-RU" b="1" dirty="0"/>
              <a:t>при  котором  преходящая  кратковременная ишемия миокарда во время ФН повышает толерантность миокарда к последующему более длительному  ишемическому  </a:t>
            </a:r>
            <a:r>
              <a:rPr lang="ru-RU" b="1" dirty="0" smtClean="0"/>
              <a:t>воздействию).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9598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1644</Words>
  <Application>Microsoft Office PowerPoint</Application>
  <PresentationFormat>Произвольный</PresentationFormat>
  <Paragraphs>196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Недостаточная физическая активность  как самостоятельный фактор риска неинфекционных заболеваний.  Елена Андреевна Низова, к.м.н., врачи ГБУЗ «Областной клинический кардиологический диспансер»</vt:lpstr>
      <vt:lpstr>Доказательная медицина пользы  физической активности</vt:lpstr>
      <vt:lpstr>Доказательная медицина пользы  физической активности: сахарный диабет</vt:lpstr>
      <vt:lpstr>Класс и уровень доказательств</vt:lpstr>
      <vt:lpstr>Слайд 5</vt:lpstr>
      <vt:lpstr>Низкая физическая активность (НФА)</vt:lpstr>
      <vt:lpstr>Просто о механизмах пользы интенсивной ФА                           (не только для «похудения» - МИФ!!!) для изменения отношения</vt:lpstr>
      <vt:lpstr>Механизмы пользы ФА. Механизм 1</vt:lpstr>
      <vt:lpstr>Механизмы пользы ФА</vt:lpstr>
      <vt:lpstr>Механизмы пользы ФА</vt:lpstr>
      <vt:lpstr>Механизмы пользы ФА. Механизм 2</vt:lpstr>
      <vt:lpstr>Механизмы пользы ФА. Механизм 3</vt:lpstr>
      <vt:lpstr>Механизмы пользы ФА. Механизм 4</vt:lpstr>
      <vt:lpstr>Сайт www.nhs.uk («Национальной системы здравоохранения Великобритании», материалы для пациентов)</vt:lpstr>
      <vt:lpstr>Какую физическую активность считать достаточной</vt:lpstr>
      <vt:lpstr>Что такое интенсивная физическая активность </vt:lpstr>
      <vt:lpstr>Оптимальные зоны тренировочного режима в зависимости от возраста  </vt:lpstr>
      <vt:lpstr>Дозированная ходьба</vt:lpstr>
      <vt:lpstr>Примеры интенсивной физической активности</vt:lpstr>
      <vt:lpstr>Определение тренированности</vt:lpstr>
      <vt:lpstr>Важные принципы без цифр для тех, кто готов стать активным. Меры безопасности</vt:lpstr>
      <vt:lpstr>Сайт www.nhs.uk («Национальной системы здравоохранения Великобритании», материалы для пациентов)</vt:lpstr>
      <vt:lpstr>Измените свое  ОТНОШЕНИЕ  к физической активности (по модели Prochaska, 1973)</vt:lpstr>
      <vt:lpstr>Аэробная физическая активность</vt:lpstr>
      <vt:lpstr>Противопоказания к увеличению ФА</vt:lpstr>
      <vt:lpstr>Структура программы по увеличению физической активности</vt:lpstr>
      <vt:lpstr>Физические тренировки у больных сердечно-сосудистыми заболеваниями (ССЗ)</vt:lpstr>
      <vt:lpstr>Физическая активность при артериальной гипертензии</vt:lpstr>
      <vt:lpstr>Модель изменения поведения  (мотивации и формирования новых привычек), Prochaska, 1973</vt:lpstr>
      <vt:lpstr>Рекомендации по увеличению ФА</vt:lpstr>
      <vt:lpstr>Слайд 31</vt:lpstr>
      <vt:lpstr>Слайд 32</vt:lpstr>
      <vt:lpstr>Слайд 33</vt:lpstr>
      <vt:lpstr>Подведем   итоги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Недостаточная физическая активность  как самостоятельный фактор риска неинфекционных заболеваний.  Елена Андреевна Низова, к.м.н., врачи ГБУЗ «Областной клинический кардиологический диспансер»</dc:title>
  <dc:creator>Лена</dc:creator>
  <cp:lastModifiedBy>Nik</cp:lastModifiedBy>
  <cp:revision>17</cp:revision>
  <dcterms:created xsi:type="dcterms:W3CDTF">2017-03-12T11:33:33Z</dcterms:created>
  <dcterms:modified xsi:type="dcterms:W3CDTF">2018-11-27T07:14:33Z</dcterms:modified>
</cp:coreProperties>
</file>